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67" r:id="rId5"/>
    <p:sldId id="369" r:id="rId6"/>
    <p:sldId id="368" r:id="rId7"/>
    <p:sldId id="394" r:id="rId8"/>
    <p:sldId id="395" r:id="rId9"/>
    <p:sldId id="371" r:id="rId10"/>
    <p:sldId id="396" r:id="rId11"/>
    <p:sldId id="403" r:id="rId12"/>
    <p:sldId id="377" r:id="rId13"/>
    <p:sldId id="273" r:id="rId14"/>
    <p:sldId id="384" r:id="rId15"/>
    <p:sldId id="397" r:id="rId16"/>
    <p:sldId id="398" r:id="rId17"/>
    <p:sldId id="399" r:id="rId18"/>
    <p:sldId id="401" r:id="rId19"/>
    <p:sldId id="402" r:id="rId20"/>
    <p:sldId id="400" r:id="rId21"/>
    <p:sldId id="391" r:id="rId22"/>
    <p:sldId id="392" r:id="rId23"/>
  </p:sldIdLst>
  <p:sldSz cx="9144000" cy="6858000" type="screen4x3"/>
  <p:notesSz cx="6858000" cy="9144000"/>
  <p:custDataLst>
    <p:tags r:id="rId2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7">
          <p15:clr>
            <a:srgbClr val="A4A3A4"/>
          </p15:clr>
        </p15:guide>
        <p15:guide id="2" orient="horz" pos="3783">
          <p15:clr>
            <a:srgbClr val="A4A3A4"/>
          </p15:clr>
        </p15:guide>
        <p15:guide id="3" orient="horz" pos="791">
          <p15:clr>
            <a:srgbClr val="A4A3A4"/>
          </p15:clr>
        </p15:guide>
        <p15:guide id="4" orient="horz" pos="647">
          <p15:clr>
            <a:srgbClr val="A4A3A4"/>
          </p15:clr>
        </p15:guide>
        <p15:guide id="5" orient="horz" pos="540">
          <p15:clr>
            <a:srgbClr val="A4A3A4"/>
          </p15:clr>
        </p15:guide>
        <p15:guide id="6" orient="horz" pos="353">
          <p15:clr>
            <a:srgbClr val="A4A3A4"/>
          </p15:clr>
        </p15:guide>
        <p15:guide id="7" orient="horz" pos="239">
          <p15:clr>
            <a:srgbClr val="A4A3A4"/>
          </p15:clr>
        </p15:guide>
        <p15:guide id="8" pos="264">
          <p15:clr>
            <a:srgbClr val="A4A3A4"/>
          </p15:clr>
        </p15:guide>
        <p15:guide id="9" pos="5079">
          <p15:clr>
            <a:srgbClr val="A4A3A4"/>
          </p15:clr>
        </p15:guide>
        <p15:guide id="10" pos="2953">
          <p15:clr>
            <a:srgbClr val="A4A3A4"/>
          </p15:clr>
        </p15:guide>
        <p15:guide id="11" pos="2819">
          <p15:clr>
            <a:srgbClr val="A4A3A4"/>
          </p15:clr>
        </p15:guide>
        <p15:guide id="12" pos="114">
          <p15:clr>
            <a:srgbClr val="A4A3A4"/>
          </p15:clr>
        </p15:guide>
        <p15:guide id="13" pos="55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clrMru>
    <a:srgbClr val="75C2EC"/>
    <a:srgbClr val="CE3D80"/>
    <a:srgbClr val="5BB7E6"/>
    <a:srgbClr val="CC00FF"/>
    <a:srgbClr val="C81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69EC77-1B40-4C77-A995-AF05D22D4D0E}" styleName="DPDHL Table White BG">
    <a:tblBg>
      <a:fill>
        <a:noFill/>
      </a:fill>
    </a:tblBg>
    <a:wholeTbl>
      <a:tcTxStyle>
        <a:fontRef idx="minor"/>
        <a:schemeClr val="accent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bg1">
              <a:tint val="100000"/>
            </a:schemeClr>
          </a:solidFill>
        </a:fill>
      </a:tcStyle>
    </a:wholeTbl>
    <a:band1H>
      <a:tcStyle>
        <a:tcBdr/>
        <a:fill>
          <a:solidFill>
            <a:schemeClr val="accent5">
              <a:tint val="10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lumMod val="20000"/>
              <a:lumOff val="8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/>
      <a:tcStyle>
        <a:tcBdr/>
      </a:tcStyle>
    </a:firstCol>
    <a:lastRow>
      <a:tcTxStyle b="on"/>
      <a:tcStyle>
        <a:tcBdr/>
        <a:fill>
          <a:solidFill>
            <a:schemeClr val="bg1"/>
          </a:solidFill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solidFill>
            <a:schemeClr val="bg1"/>
          </a:solidFill>
        </a:fill>
      </a:tcStyle>
    </a:firstRow>
  </a:tblStyle>
  <a:tblStyle styleId="{09810C2D-2C2F-4581-8AFF-CD78C2D722A2}" styleName="DPDHL Table No BG">
    <a:tblBg>
      <a:fill>
        <a:noFill/>
      </a:fill>
    </a:tblBg>
    <a:wholeTbl>
      <a:tcTxStyle>
        <a:fontRef idx="minor"/>
        <a:schemeClr val="accent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tint val="10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lumMod val="20000"/>
              <a:lumOff val="8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/>
      <a:tcStyle>
        <a:tcBdr/>
      </a:tcStyle>
    </a:firstCol>
    <a:lastRow>
      <a:tcTxStyle b="on"/>
      <a:tcStyle>
        <a:tcBdr/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94849" autoAdjust="0"/>
  </p:normalViewPr>
  <p:slideViewPr>
    <p:cSldViewPr snapToGrid="0" snapToObjects="1">
      <p:cViewPr varScale="1">
        <p:scale>
          <a:sx n="70" d="100"/>
          <a:sy n="70" d="100"/>
        </p:scale>
        <p:origin x="1248" y="72"/>
      </p:cViewPr>
      <p:guideLst>
        <p:guide orient="horz" pos="4067"/>
        <p:guide orient="horz" pos="3783"/>
        <p:guide orient="horz" pos="791"/>
        <p:guide orient="horz" pos="647"/>
        <p:guide orient="horz" pos="540"/>
        <p:guide orient="horz" pos="353"/>
        <p:guide orient="horz" pos="239"/>
        <p:guide pos="264"/>
        <p:guide pos="5079"/>
        <p:guide pos="2953"/>
        <p:guide pos="2819"/>
        <p:guide pos="114"/>
        <p:guide pos="55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3" d="100"/>
          <a:sy n="53" d="100"/>
        </p:scale>
        <p:origin x="-16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12000" cy="468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546000" y="0"/>
            <a:ext cx="3312000" cy="468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r">
              <a:defRPr sz="1200"/>
            </a:lvl1pPr>
          </a:lstStyle>
          <a:p>
            <a:fld id="{19D11D04-14B6-471D-A1D6-B426EF7888B1}" type="datetimeFigureOut">
              <a:rPr lang="en-US" smtClean="0">
                <a:latin typeface="Arial" pitchFamily="34" charset="0"/>
                <a:cs typeface="Arial" pitchFamily="34" charset="0"/>
              </a:rPr>
              <a:pPr/>
              <a:t>2/21/2017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04000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546000" y="8604000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r">
              <a:defRPr sz="1200"/>
            </a:lvl1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Hand out </a:t>
            </a:r>
            <a:fld id="{1987F2A0-9623-4C79-B830-6D590DA5FFFF}" type="slidenum">
              <a:rPr lang="en-US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5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12000" cy="540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l">
              <a:defRPr sz="1200" b="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546000" y="0"/>
            <a:ext cx="3312000" cy="540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r">
              <a:defRPr sz="1200"/>
            </a:lvl1pPr>
          </a:lstStyle>
          <a:p>
            <a:fld id="{2636F879-443D-410F-A2CF-15E984F48DC2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02413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l">
              <a:defRPr sz="1200" b="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546000" y="8602413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r">
              <a:defRPr sz="1200" b="0"/>
            </a:lvl1pPr>
          </a:lstStyle>
          <a:p>
            <a:r>
              <a:rPr lang="en-US" smtClean="0"/>
              <a:t>Notice </a:t>
            </a:r>
            <a:fld id="{AE19FBA5-BE7F-4824-B54D-C07EBA2A49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5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2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40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63513" indent="-163513" algn="l" defTabSz="914400" rtl="0" eaLnBrk="1" latinLnBrk="0" hangingPunct="1">
      <a:spcAft>
        <a:spcPts val="20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63538" indent="-176213" algn="l" defTabSz="914400" rtl="0" eaLnBrk="1" latinLnBrk="0" hangingPunct="1">
      <a:spcAft>
        <a:spcPts val="200"/>
      </a:spcAft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39750" indent="-176213" algn="l" defTabSz="309563" rtl="0" eaLnBrk="1" latinLnBrk="0" hangingPunct="1">
      <a:spcAft>
        <a:spcPts val="200"/>
      </a:spcAft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b="0" smtClean="0"/>
              <a:t>Notice </a:t>
            </a:r>
            <a:fld id="{AE19FBA5-BE7F-4824-B54D-C07EBA2A496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4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b="0" smtClean="0"/>
              <a:t>Notice </a:t>
            </a:r>
            <a:fld id="{AE19FBA5-BE7F-4824-B54D-C07EBA2A496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7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6522272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7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155600"/>
            <a:ext cx="8316000" cy="154800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>
              <a:lnSpc>
                <a:spcPct val="90000"/>
              </a:lnSpc>
              <a:defRPr sz="4400" cap="all" baseline="0">
                <a:solidFill>
                  <a:srgbClr val="CE3D80"/>
                </a:solidFill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414000" y="2703600"/>
            <a:ext cx="8316000" cy="586957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3200">
                <a:solidFill>
                  <a:srgbClr val="5BB7E6"/>
                </a:solidFill>
              </a:defRPr>
            </a:lvl1pPr>
            <a:lvl2pPr marL="0" algn="l" defTabSz="995363" rtl="0" eaLnBrk="0" fontAlgn="base" latinLnBrk="0" hangingPunct="0">
              <a:spcAft>
                <a:spcPts val="1600"/>
              </a:spcAft>
              <a:defRPr lang="en-US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algn="l" defTabSz="995363" rtl="0" eaLnBrk="0" fontAlgn="base" latinLnBrk="0" hangingPunct="0"/>
            <a:r>
              <a:rPr lang="en-US" dirty="0" err="1" smtClean="0"/>
              <a:t>Ondertitel</a:t>
            </a:r>
            <a:r>
              <a:rPr lang="en-US" dirty="0" smtClean="0"/>
              <a:t>	</a:t>
            </a:r>
          </a:p>
        </p:txBody>
      </p:sp>
      <p:pic>
        <p:nvPicPr>
          <p:cNvPr id="246929" name="Picture 145" descr="C:\Users\pvierend\Desktop\TrainingWorks\IMG_1062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92" y="109115"/>
            <a:ext cx="4490508" cy="110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Month 20xx</a:t>
            </a:r>
          </a:p>
        </p:txBody>
      </p:sp>
      <p:sp>
        <p:nvSpPr>
          <p:cNvPr id="14" name="Flowchart: Manual Input 11"/>
          <p:cNvSpPr/>
          <p:nvPr userDrawn="1"/>
        </p:nvSpPr>
        <p:spPr bwMode="auto">
          <a:xfrm>
            <a:off x="0" y="4203291"/>
            <a:ext cx="9247238" cy="265471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250">
                <a:moveTo>
                  <a:pt x="0" y="3250"/>
                </a:moveTo>
                <a:cubicBezTo>
                  <a:pt x="3312" y="2167"/>
                  <a:pt x="4946" y="3027"/>
                  <a:pt x="9935" y="0"/>
                </a:cubicBezTo>
                <a:cubicBezTo>
                  <a:pt x="9957" y="3750"/>
                  <a:pt x="9978" y="7500"/>
                  <a:pt x="10000" y="11250"/>
                </a:cubicBezTo>
                <a:lnTo>
                  <a:pt x="0" y="11250"/>
                </a:lnTo>
                <a:lnTo>
                  <a:pt x="0" y="3250"/>
                </a:lnTo>
                <a:close/>
              </a:path>
            </a:pathLst>
          </a:custGeom>
          <a:solidFill>
            <a:srgbClr val="75C2E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1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1 column,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629276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5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 bwMode="ltGray">
          <a:xfrm>
            <a:off x="4678363" y="1249200"/>
            <a:ext cx="4050000" cy="3348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7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 bwMode="ltGray">
          <a:xfrm>
            <a:off x="4678363" y="4723200"/>
            <a:ext cx="1962000" cy="1224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5"/>
          </p:nvPr>
        </p:nvSpPr>
        <p:spPr bwMode="ltGray">
          <a:xfrm>
            <a:off x="6768000" y="4723200"/>
            <a:ext cx="1962000" cy="1224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414338" y="1249199"/>
            <a:ext cx="4050000" cy="475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14000" y="201600"/>
            <a:ext cx="8316000" cy="7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0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Z:\Supply Chain\Presentation Services Team\Projects\_Projects 2013\350_20130917_Service Logistics Template\img\DHL_SERVICELOGISTICS_rgb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2"/>
          <a:stretch/>
        </p:blipFill>
        <p:spPr bwMode="auto">
          <a:xfrm>
            <a:off x="6340839" y="651727"/>
            <a:ext cx="2622549" cy="2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0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: picture, gradi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66878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8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30"/>
          <p:cNvSpPr>
            <a:spLocks noGrp="1"/>
          </p:cNvSpPr>
          <p:nvPr>
            <p:ph type="body" sz="quarter" idx="11" hasCustomPrompt="1"/>
          </p:nvPr>
        </p:nvSpPr>
        <p:spPr bwMode="hidden">
          <a:xfrm>
            <a:off x="414000" y="4368783"/>
            <a:ext cx="5302037" cy="188755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wrap="square" lIns="180000" tIns="432000" rIns="180000" bIns="180000" anchor="b" anchorCtr="0">
            <a:spAutoFit/>
          </a:bodyPr>
          <a:lstStyle>
            <a:lvl1pPr>
              <a:defRPr sz="2500" b="0" baseline="0">
                <a:solidFill>
                  <a:srgbClr val="D40511"/>
                </a:solidFill>
              </a:defRPr>
            </a:lvl1pPr>
          </a:lstStyle>
          <a:p>
            <a:r>
              <a:rPr lang="en-US" dirty="0" smtClean="0"/>
              <a:t>“This space is reserved for quotes. The box adjusts itself to the inserted text. Arial, 25 pt”</a:t>
            </a:r>
          </a:p>
        </p:txBody>
      </p:sp>
      <p:sp>
        <p:nvSpPr>
          <p:cNvPr id="7" name="Text Placeholder 44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14000" y="0"/>
            <a:ext cx="2269852" cy="222108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914400" rtl="0" eaLnBrk="1" latinLnBrk="0" hangingPunct="1">
              <a:lnSpc>
                <a:spcPct val="100000"/>
              </a:lnSpc>
              <a:spcAft>
                <a:spcPts val="0"/>
              </a:spcAft>
              <a:defRPr lang="en-US" sz="9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900" b="1" smtClean="0">
                <a:solidFill>
                  <a:schemeClr val="accent1"/>
                </a:solidFill>
              </a:rPr>
              <a:t>PLEASE INSERT CLASSIFICATION HERE</a:t>
            </a:r>
            <a:endParaRPr lang="en-US" sz="900" b="1" kern="0" cap="all" baseline="0" dirty="0" smtClean="0">
              <a:solidFill>
                <a:schemeClr val="accent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11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49293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6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14000" y="1379538"/>
            <a:ext cx="8316000" cy="3408362"/>
          </a:xfrm>
          <a:prstGeom prst="rect">
            <a:avLst/>
          </a:prstGeom>
        </p:spPr>
        <p:txBody>
          <a:bodyPr lIns="900000" tIns="0" rIns="900000" bIns="0" anchor="ctr" anchorCtr="0"/>
          <a:lstStyle>
            <a:lvl1pPr algn="l">
              <a:defRPr sz="3000" b="0">
                <a:solidFill>
                  <a:srgbClr val="D40511"/>
                </a:solidFill>
                <a:latin typeface="+mj-lt"/>
              </a:defRPr>
            </a:lvl1pPr>
          </a:lstStyle>
          <a:p>
            <a:r>
              <a:rPr lang="en-US" dirty="0" smtClean="0"/>
              <a:t>“This space is reserved for quotes. </a:t>
            </a:r>
            <a:br>
              <a:rPr lang="en-US" dirty="0" smtClean="0"/>
            </a:br>
            <a:r>
              <a:rPr lang="en-US" dirty="0" smtClean="0"/>
              <a:t>Arial, 30 pt”</a:t>
            </a:r>
            <a:endParaRPr lang="en-US" dirty="0"/>
          </a:p>
        </p:txBody>
      </p:sp>
      <p:sp>
        <p:nvSpPr>
          <p:cNvPr id="5" name="Rechteck 8"/>
          <p:cNvSpPr/>
          <p:nvPr userDrawn="1"/>
        </p:nvSpPr>
        <p:spPr bwMode="gray">
          <a:xfrm>
            <a:off x="8369985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pic>
        <p:nvPicPr>
          <p:cNvPr id="8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99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6300738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gray">
          <a:xfrm>
            <a:off x="413999" y="1249200"/>
            <a:ext cx="8316000" cy="4755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1"/>
            </a:lvl1pPr>
            <a:lvl2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/>
            </a:lvl2pPr>
            <a:lvl3pPr marL="18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lvl3pPr>
            <a:lvl4pPr marL="36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itchFamily="18" charset="2"/>
              <a:buChar char="-"/>
              <a:tabLst/>
              <a:defRPr/>
            </a:lvl4pPr>
            <a:lvl5pPr marL="533400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charset="2"/>
              <a:buChar char="-"/>
              <a:tabLst/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9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noProof="0" dirty="0"/>
          </a:p>
        </p:txBody>
      </p:sp>
      <p:cxnSp>
        <p:nvCxnSpPr>
          <p:cNvPr id="14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 descr="Z:\Supply Chain\Presentation Services Team\Projects\_Projects 2013\350_20130917_Service Logistics Template\img\DHL_SERVICELOGISTICS_rgb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2"/>
          <a:stretch/>
        </p:blipFill>
        <p:spPr bwMode="auto">
          <a:xfrm>
            <a:off x="6340839" y="651727"/>
            <a:ext cx="2622549" cy="2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3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6218559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4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681200"/>
            <a:ext cx="8316000" cy="748800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lnSpc>
                <a:spcPts val="6000"/>
              </a:lnSpc>
              <a:defRPr sz="4200" cap="all" baseline="0">
                <a:solidFill>
                  <a:srgbClr val="CE3D80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7" name="Picture 145" descr="C:\Users\pvierend\Desktop\TrainingWorks\IMG_1062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92" y="3175"/>
            <a:ext cx="4490508" cy="110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64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Rectangle 122"/>
          <p:cNvSpPr>
            <a:spLocks noGrp="1" noChangeArrowheads="1"/>
          </p:cNvSpPr>
          <p:nvPr>
            <p:ph idx="1"/>
          </p:nvPr>
        </p:nvSpPr>
        <p:spPr bwMode="gray">
          <a:xfrm>
            <a:off x="549275" y="1778000"/>
            <a:ext cx="837565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95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8064500" y="6627813"/>
            <a:ext cx="863600" cy="1793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B923B-D768-4416-8864-F4E0FAC36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53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: full pa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4215672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728000"/>
            <a:ext cx="8262000" cy="2023200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>
              <a:lnSpc>
                <a:spcPct val="90000"/>
              </a:lnSpc>
              <a:defRPr sz="4200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 smtClean="0"/>
              <a:t>section divider with Gradient, Arial, 42 pt</a:t>
            </a:r>
            <a:endParaRPr lang="en-US" dirty="0"/>
          </a:p>
        </p:txBody>
      </p:sp>
      <p:sp>
        <p:nvSpPr>
          <p:cNvPr id="6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pic>
        <p:nvPicPr>
          <p:cNvPr id="8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42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9353982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6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414000" y="1249200"/>
            <a:ext cx="4050000" cy="4755600"/>
          </a:xfrm>
          <a:prstGeom prst="rect">
            <a:avLst/>
          </a:prstGeom>
        </p:spPr>
        <p:txBody>
          <a:bodyPr lIns="0" tIns="0" rIns="0" bIns="0"/>
          <a:lstStyle>
            <a:lvl1pPr marL="270000" marR="0" indent="-27000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/>
              <a:tabLst/>
              <a:defRPr sz="1400" b="1" baseline="0"/>
            </a:lvl1pPr>
            <a:lvl2pPr marL="270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 sz="1400" b="0"/>
            </a:lvl2pPr>
            <a:lvl3pPr marL="18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36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533400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4680000" y="1249200"/>
            <a:ext cx="4050000" cy="4755600"/>
          </a:xfrm>
          <a:prstGeom prst="rect">
            <a:avLst/>
          </a:prstGeom>
        </p:spPr>
        <p:txBody>
          <a:bodyPr lIns="0" tIns="0" rIns="0" bIns="0"/>
          <a:lstStyle>
            <a:lvl1pPr marL="266700" marR="0" indent="-26670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lain" startAt="7"/>
              <a:tabLst/>
              <a:defRPr sz="1400" b="1" baseline="0"/>
            </a:lvl1pPr>
            <a:lvl2pPr marL="270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 sz="1400" b="0"/>
            </a:lvl2pPr>
            <a:lvl3pPr marL="18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36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533400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14000" y="201600"/>
            <a:ext cx="8316000" cy="712800"/>
          </a:xfrm>
        </p:spPr>
        <p:txBody>
          <a:bodyPr/>
          <a:lstStyle>
            <a:lvl1pPr>
              <a:defRPr>
                <a:solidFill>
                  <a:srgbClr val="CE3D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CE3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Z:\Supply Chain\Presentation Services Team\Projects\_Projects 2013\350_20130917_Service Logistics Template\img\DHL_SERVICELOGISTICS_rgb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2"/>
          <a:stretch/>
        </p:blipFill>
        <p:spPr bwMode="auto">
          <a:xfrm>
            <a:off x="6340839" y="366984"/>
            <a:ext cx="2622549" cy="2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059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: 1 column,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80052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54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2"/>
          </p:nvPr>
        </p:nvSpPr>
        <p:spPr bwMode="ltGray">
          <a:xfrm>
            <a:off x="3815409" y="4732903"/>
            <a:ext cx="1549400" cy="1087438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 bwMode="ltGray">
          <a:xfrm>
            <a:off x="5499436" y="4732903"/>
            <a:ext cx="1549400" cy="1087438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5"/>
          </p:nvPr>
        </p:nvSpPr>
        <p:spPr bwMode="ltGray">
          <a:xfrm>
            <a:off x="7183462" y="4732903"/>
            <a:ext cx="1549400" cy="1087438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3815487" y="4533681"/>
            <a:ext cx="1549400" cy="198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/>
            </a:lvl1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5499475" y="4533681"/>
            <a:ext cx="1549400" cy="198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/>
            </a:lvl1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7183462" y="4533681"/>
            <a:ext cx="1549400" cy="198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/>
            </a:lvl1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  <p:sp>
        <p:nvSpPr>
          <p:cNvPr id="41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414000" y="1249200"/>
            <a:ext cx="4050000" cy="31290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0000" marR="0" indent="-27000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/>
              <a:tabLst/>
              <a:defRPr sz="1400" b="1" baseline="0"/>
            </a:lvl1pPr>
            <a:lvl2pPr marL="270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 sz="1400" b="0"/>
            </a:lvl2pPr>
            <a:lvl3pPr marL="18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360000" marR="0" indent="-180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533400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  <a:p>
            <a:r>
              <a:rPr lang="en-US" dirty="0" smtClean="0"/>
              <a:t>Sample section</a:t>
            </a:r>
          </a:p>
          <a:p>
            <a:pPr lvl="1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consista</a:t>
            </a:r>
            <a:endParaRPr lang="en-US" dirty="0" smtClean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33"/>
          </p:nvPr>
        </p:nvSpPr>
        <p:spPr bwMode="ltGray">
          <a:xfrm>
            <a:off x="2131382" y="4732903"/>
            <a:ext cx="1549400" cy="1087438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2131499" y="4533681"/>
            <a:ext cx="1549400" cy="198656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/>
            </a:lvl1pPr>
          </a:lstStyle>
          <a:p>
            <a:pPr lvl="0"/>
            <a:r>
              <a:rPr lang="en-US" dirty="0" smtClean="0"/>
              <a:t>Section #</a:t>
            </a:r>
            <a:endParaRPr lang="en-US" dirty="0"/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3D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23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CE3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145" descr="C:\Users\pvierend\Desktop\TrainingWorks\IMG_1062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372" y="224676"/>
            <a:ext cx="2796179" cy="689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39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taf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Manual Input 11"/>
          <p:cNvSpPr/>
          <p:nvPr userDrawn="1"/>
        </p:nvSpPr>
        <p:spPr bwMode="auto">
          <a:xfrm rot="10800000">
            <a:off x="354917" y="5797052"/>
            <a:ext cx="8434165" cy="87801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  <a:gd name="connsiteX0" fmla="*/ 0 w 10046"/>
              <a:gd name="connsiteY0" fmla="*/ 2539 h 11250"/>
              <a:gd name="connsiteX1" fmla="*/ 9981 w 10046"/>
              <a:gd name="connsiteY1" fmla="*/ 0 h 11250"/>
              <a:gd name="connsiteX2" fmla="*/ 10046 w 10046"/>
              <a:gd name="connsiteY2" fmla="*/ 11250 h 11250"/>
              <a:gd name="connsiteX3" fmla="*/ 46 w 10046"/>
              <a:gd name="connsiteY3" fmla="*/ 11250 h 11250"/>
              <a:gd name="connsiteX4" fmla="*/ 0 w 10046"/>
              <a:gd name="connsiteY4" fmla="*/ 2539 h 11250"/>
              <a:gd name="connsiteX0" fmla="*/ 0 w 10092"/>
              <a:gd name="connsiteY0" fmla="*/ 1828 h 11250"/>
              <a:gd name="connsiteX1" fmla="*/ 10027 w 10092"/>
              <a:gd name="connsiteY1" fmla="*/ 0 h 11250"/>
              <a:gd name="connsiteX2" fmla="*/ 10092 w 10092"/>
              <a:gd name="connsiteY2" fmla="*/ 11250 h 11250"/>
              <a:gd name="connsiteX3" fmla="*/ 92 w 10092"/>
              <a:gd name="connsiteY3" fmla="*/ 11250 h 11250"/>
              <a:gd name="connsiteX4" fmla="*/ 0 w 10092"/>
              <a:gd name="connsiteY4" fmla="*/ 1828 h 11250"/>
              <a:gd name="connsiteX0" fmla="*/ 0 w 10015"/>
              <a:gd name="connsiteY0" fmla="*/ 2006 h 11250"/>
              <a:gd name="connsiteX1" fmla="*/ 9950 w 10015"/>
              <a:gd name="connsiteY1" fmla="*/ 0 h 11250"/>
              <a:gd name="connsiteX2" fmla="*/ 10015 w 10015"/>
              <a:gd name="connsiteY2" fmla="*/ 11250 h 11250"/>
              <a:gd name="connsiteX3" fmla="*/ 15 w 10015"/>
              <a:gd name="connsiteY3" fmla="*/ 11250 h 11250"/>
              <a:gd name="connsiteX4" fmla="*/ 0 w 10015"/>
              <a:gd name="connsiteY4" fmla="*/ 2006 h 11250"/>
              <a:gd name="connsiteX0" fmla="*/ 0 w 10018"/>
              <a:gd name="connsiteY0" fmla="*/ 2361 h 11605"/>
              <a:gd name="connsiteX1" fmla="*/ 10012 w 10018"/>
              <a:gd name="connsiteY1" fmla="*/ 0 h 11605"/>
              <a:gd name="connsiteX2" fmla="*/ 10015 w 10018"/>
              <a:gd name="connsiteY2" fmla="*/ 11605 h 11605"/>
              <a:gd name="connsiteX3" fmla="*/ 15 w 10018"/>
              <a:gd name="connsiteY3" fmla="*/ 11605 h 11605"/>
              <a:gd name="connsiteX4" fmla="*/ 0 w 10018"/>
              <a:gd name="connsiteY4" fmla="*/ 2361 h 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8" h="11605">
                <a:moveTo>
                  <a:pt x="0" y="2361"/>
                </a:moveTo>
                <a:cubicBezTo>
                  <a:pt x="3312" y="1278"/>
                  <a:pt x="5023" y="3027"/>
                  <a:pt x="10012" y="0"/>
                </a:cubicBezTo>
                <a:cubicBezTo>
                  <a:pt x="10034" y="3750"/>
                  <a:pt x="9993" y="7855"/>
                  <a:pt x="10015" y="11605"/>
                </a:cubicBezTo>
                <a:lnTo>
                  <a:pt x="15" y="11605"/>
                </a:lnTo>
                <a:cubicBezTo>
                  <a:pt x="0" y="8701"/>
                  <a:pt x="15" y="5265"/>
                  <a:pt x="0" y="2361"/>
                </a:cubicBezTo>
                <a:close/>
              </a:path>
            </a:pathLst>
          </a:custGeom>
          <a:gradFill>
            <a:gsLst>
              <a:gs pos="95000">
                <a:schemeClr val="bg1"/>
              </a:gs>
              <a:gs pos="57000">
                <a:srgbClr val="75C2EC"/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8288196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hteck 8"/>
          <p:cNvSpPr/>
          <p:nvPr userDrawn="1"/>
        </p:nvSpPr>
        <p:spPr bwMode="gray">
          <a:xfrm>
            <a:off x="414000" y="6184867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14000" y="201600"/>
            <a:ext cx="8316000" cy="712800"/>
          </a:xfrm>
        </p:spPr>
        <p:txBody>
          <a:bodyPr/>
          <a:lstStyle>
            <a:lvl1pPr>
              <a:defRPr sz="3200">
                <a:solidFill>
                  <a:srgbClr val="CE3D80"/>
                </a:solidFill>
              </a:defRPr>
            </a:lvl1pPr>
          </a:lstStyle>
          <a:p>
            <a:r>
              <a:rPr lang="en-US" dirty="0" err="1" smtClean="0"/>
              <a:t>Inhoud</a:t>
            </a:r>
            <a:endParaRPr lang="en-US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409945" y="6110060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Geduldig naar de top| Leuven | 25 oktober 2015</a:t>
            </a:r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414338" y="1249200"/>
            <a:ext cx="8315325" cy="4755600"/>
          </a:xfrm>
        </p:spPr>
        <p:txBody>
          <a:bodyPr/>
          <a:lstStyle>
            <a:lvl2pPr marL="180000" indent="-180000">
              <a:buFont typeface="Wingdings" panose="05000000000000000000" pitchFamily="2" charset="2"/>
              <a:buChar char="§"/>
              <a:defRPr sz="2200" b="0">
                <a:effectLst/>
              </a:defRPr>
            </a:lvl2pPr>
            <a:lvl3pPr marL="360000" indent="-180000">
              <a:buFont typeface="Wingdings" panose="05000000000000000000" pitchFamily="2" charset="2"/>
              <a:buChar char="§"/>
              <a:defRPr sz="2000"/>
            </a:lvl3pPr>
            <a:lvl4pPr marL="540000" indent="-180000">
              <a:buFont typeface="Wingdings" panose="05000000000000000000" pitchFamily="2" charset="2"/>
              <a:buChar char="§"/>
              <a:defRPr sz="1800"/>
            </a:lvl4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6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CE3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45" descr="C:\Users\pvierend\Desktop\TrainingWorks\IMG_1062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479" y="222452"/>
            <a:ext cx="2675952" cy="66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11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Manual Input 11"/>
          <p:cNvSpPr/>
          <p:nvPr userDrawn="1"/>
        </p:nvSpPr>
        <p:spPr bwMode="auto">
          <a:xfrm rot="10800000">
            <a:off x="354917" y="5797052"/>
            <a:ext cx="8434165" cy="87801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  <a:gd name="connsiteX0" fmla="*/ 0 w 10046"/>
              <a:gd name="connsiteY0" fmla="*/ 2539 h 11250"/>
              <a:gd name="connsiteX1" fmla="*/ 9981 w 10046"/>
              <a:gd name="connsiteY1" fmla="*/ 0 h 11250"/>
              <a:gd name="connsiteX2" fmla="*/ 10046 w 10046"/>
              <a:gd name="connsiteY2" fmla="*/ 11250 h 11250"/>
              <a:gd name="connsiteX3" fmla="*/ 46 w 10046"/>
              <a:gd name="connsiteY3" fmla="*/ 11250 h 11250"/>
              <a:gd name="connsiteX4" fmla="*/ 0 w 10046"/>
              <a:gd name="connsiteY4" fmla="*/ 2539 h 11250"/>
              <a:gd name="connsiteX0" fmla="*/ 0 w 10092"/>
              <a:gd name="connsiteY0" fmla="*/ 1828 h 11250"/>
              <a:gd name="connsiteX1" fmla="*/ 10027 w 10092"/>
              <a:gd name="connsiteY1" fmla="*/ 0 h 11250"/>
              <a:gd name="connsiteX2" fmla="*/ 10092 w 10092"/>
              <a:gd name="connsiteY2" fmla="*/ 11250 h 11250"/>
              <a:gd name="connsiteX3" fmla="*/ 92 w 10092"/>
              <a:gd name="connsiteY3" fmla="*/ 11250 h 11250"/>
              <a:gd name="connsiteX4" fmla="*/ 0 w 10092"/>
              <a:gd name="connsiteY4" fmla="*/ 1828 h 11250"/>
              <a:gd name="connsiteX0" fmla="*/ 0 w 10015"/>
              <a:gd name="connsiteY0" fmla="*/ 2006 h 11250"/>
              <a:gd name="connsiteX1" fmla="*/ 9950 w 10015"/>
              <a:gd name="connsiteY1" fmla="*/ 0 h 11250"/>
              <a:gd name="connsiteX2" fmla="*/ 10015 w 10015"/>
              <a:gd name="connsiteY2" fmla="*/ 11250 h 11250"/>
              <a:gd name="connsiteX3" fmla="*/ 15 w 10015"/>
              <a:gd name="connsiteY3" fmla="*/ 11250 h 11250"/>
              <a:gd name="connsiteX4" fmla="*/ 0 w 10015"/>
              <a:gd name="connsiteY4" fmla="*/ 2006 h 11250"/>
              <a:gd name="connsiteX0" fmla="*/ 0 w 10018"/>
              <a:gd name="connsiteY0" fmla="*/ 2361 h 11605"/>
              <a:gd name="connsiteX1" fmla="*/ 10012 w 10018"/>
              <a:gd name="connsiteY1" fmla="*/ 0 h 11605"/>
              <a:gd name="connsiteX2" fmla="*/ 10015 w 10018"/>
              <a:gd name="connsiteY2" fmla="*/ 11605 h 11605"/>
              <a:gd name="connsiteX3" fmla="*/ 15 w 10018"/>
              <a:gd name="connsiteY3" fmla="*/ 11605 h 11605"/>
              <a:gd name="connsiteX4" fmla="*/ 0 w 10018"/>
              <a:gd name="connsiteY4" fmla="*/ 2361 h 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8" h="11605">
                <a:moveTo>
                  <a:pt x="0" y="2361"/>
                </a:moveTo>
                <a:cubicBezTo>
                  <a:pt x="3312" y="1278"/>
                  <a:pt x="5023" y="3027"/>
                  <a:pt x="10012" y="0"/>
                </a:cubicBezTo>
                <a:cubicBezTo>
                  <a:pt x="10034" y="3750"/>
                  <a:pt x="9993" y="7855"/>
                  <a:pt x="10015" y="11605"/>
                </a:cubicBezTo>
                <a:lnTo>
                  <a:pt x="15" y="11605"/>
                </a:lnTo>
                <a:cubicBezTo>
                  <a:pt x="0" y="8701"/>
                  <a:pt x="15" y="5265"/>
                  <a:pt x="0" y="2361"/>
                </a:cubicBezTo>
                <a:close/>
              </a:path>
            </a:pathLst>
          </a:custGeom>
          <a:gradFill>
            <a:gsLst>
              <a:gs pos="95000">
                <a:schemeClr val="bg1"/>
              </a:gs>
              <a:gs pos="57000">
                <a:srgbClr val="75C2EC"/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6300738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hteck 8"/>
          <p:cNvSpPr/>
          <p:nvPr userDrawn="1"/>
        </p:nvSpPr>
        <p:spPr bwMode="gray">
          <a:xfrm>
            <a:off x="414000" y="6184867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14000" y="201600"/>
            <a:ext cx="8316000" cy="712800"/>
          </a:xfrm>
        </p:spPr>
        <p:txBody>
          <a:bodyPr/>
          <a:lstStyle>
            <a:lvl1pPr>
              <a:defRPr sz="3200">
                <a:solidFill>
                  <a:srgbClr val="CE3D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409945" y="6110060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Geduldig naar de top| Leuven | 25 oktober 2015</a:t>
            </a:r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414338" y="1249200"/>
            <a:ext cx="8315325" cy="4755600"/>
          </a:xfrm>
        </p:spPr>
        <p:txBody>
          <a:bodyPr/>
          <a:lstStyle>
            <a:lvl2pPr marL="180000" indent="-180000">
              <a:buFont typeface="Wingdings" panose="05000000000000000000" pitchFamily="2" charset="2"/>
              <a:buChar char="§"/>
              <a:defRPr sz="2200" b="0">
                <a:effectLst/>
              </a:defRPr>
            </a:lvl2pPr>
            <a:lvl3pPr marL="360000" indent="-180000">
              <a:buFont typeface="Wingdings" panose="05000000000000000000" pitchFamily="2" charset="2"/>
              <a:buChar char="§"/>
              <a:defRPr sz="2000"/>
            </a:lvl3pPr>
            <a:lvl4pPr marL="540000" indent="-180000">
              <a:buFont typeface="Wingdings" panose="05000000000000000000" pitchFamily="2" charset="2"/>
              <a:buChar char="§"/>
              <a:defRPr sz="1800"/>
            </a:lvl4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6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CE3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45" descr="C:\Users\pvierend\Desktop\TrainingWorks\IMG_1062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479" y="222452"/>
            <a:ext cx="2675952" cy="66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3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6300738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6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Month 20xx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Z:\Supply Chain\Presentation Services Team\Projects\_Projects 2013\350_20130917_Service Logistics Template\img\DHL_SERVICELOGISTICS_rgb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2"/>
          <a:stretch/>
        </p:blipFill>
        <p:spPr bwMode="auto">
          <a:xfrm>
            <a:off x="6340839" y="651727"/>
            <a:ext cx="2622549" cy="2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3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7015104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414338" y="1249199"/>
            <a:ext cx="4050000" cy="475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3"/>
          </p:nvPr>
        </p:nvSpPr>
        <p:spPr>
          <a:xfrm>
            <a:off x="4680000" y="1249199"/>
            <a:ext cx="4050000" cy="475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414000" y="201600"/>
            <a:ext cx="8316000" cy="7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21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 descr="Z:\Supply Chain\Presentation Services Team\Projects\_Projects 2013\350_20130917_Service Logistics Template\img\DHL_SERVICELOGISTICS_rgb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2"/>
          <a:stretch/>
        </p:blipFill>
        <p:spPr bwMode="auto">
          <a:xfrm>
            <a:off x="6340839" y="651727"/>
            <a:ext cx="2622549" cy="2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34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1 column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62927601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5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hteck 11"/>
          <p:cNvSpPr/>
          <p:nvPr userDrawn="1"/>
        </p:nvSpPr>
        <p:spPr bwMode="hidden">
          <a:xfrm>
            <a:off x="179388" y="5952326"/>
            <a:ext cx="8784000" cy="72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 bwMode="ltGray">
          <a:xfrm>
            <a:off x="4680000" y="1249200"/>
            <a:ext cx="4050000" cy="4698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7" name="Rechteck 8"/>
          <p:cNvSpPr/>
          <p:nvPr userDrawn="1"/>
        </p:nvSpPr>
        <p:spPr bwMode="gray"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31"/>
          </p:nvPr>
        </p:nvSpPr>
        <p:spPr bwMode="gray"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 | Location | xx </a:t>
            </a:r>
            <a:r>
              <a:rPr lang="en-US" smtClean="0"/>
              <a:t>Month 20xx</a:t>
            </a:r>
            <a:endParaRPr lang="en-US" dirty="0" smtClean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14000" y="201600"/>
            <a:ext cx="8316000" cy="7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414338" y="1249199"/>
            <a:ext cx="4050000" cy="475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5" name="Straight Connector 10"/>
          <p:cNvCxnSpPr/>
          <p:nvPr userDrawn="1"/>
        </p:nvCxnSpPr>
        <p:spPr bwMode="gray">
          <a:xfrm>
            <a:off x="414000" y="1015200"/>
            <a:ext cx="8316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MyData\Docs\01_Presentations in Progress\27183_Template2010\20140402_Formatted_Templates\DHL_rgb_BG.png"/>
          <p:cNvPicPr>
            <a:picLocks noChangeAspect="1" noChangeArrowheads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414000" y="6278377"/>
            <a:ext cx="1260000" cy="181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2" descr="Z:\Supply Chain\Presentation Services Team\Projects\_Projects 2013\350_20130917_Service Logistics Template\img\DHL_SERVICELOGISTICS_rgb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2"/>
          <a:stretch/>
        </p:blipFill>
        <p:spPr bwMode="auto">
          <a:xfrm>
            <a:off x="6340839" y="651727"/>
            <a:ext cx="2622549" cy="2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0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kt 31" hidden="1"/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28" name="think-cell Folie" r:id="rId20" imgW="270" imgH="270" progId="TCLayout.ActiveDocument.1">
                  <p:embed/>
                </p:oleObj>
              </mc:Choice>
              <mc:Fallback>
                <p:oleObj name="think-cell Folie" r:id="rId20" imgW="270" imgH="270" progId="TCLayout.ActiveDocument.1">
                  <p:embed/>
                  <p:pic>
                    <p:nvPicPr>
                      <p:cNvPr id="0" name="Picture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itelplatzhalter 33"/>
          <p:cNvSpPr>
            <a:spLocks noGrp="1"/>
          </p:cNvSpPr>
          <p:nvPr>
            <p:ph type="title"/>
          </p:nvPr>
        </p:nvSpPr>
        <p:spPr>
          <a:xfrm>
            <a:off x="414000" y="201600"/>
            <a:ext cx="8316000" cy="7128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idx="1"/>
          </p:nvPr>
        </p:nvSpPr>
        <p:spPr>
          <a:xfrm>
            <a:off x="414000" y="1249198"/>
            <a:ext cx="8316000" cy="47556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5" name="dpic_guideLines" hidden="1"/>
          <p:cNvGrpSpPr/>
          <p:nvPr/>
        </p:nvGrpSpPr>
        <p:grpSpPr>
          <a:xfrm>
            <a:off x="-11112" y="0"/>
            <a:ext cx="9145587" cy="6858000"/>
            <a:chOff x="-1587" y="0"/>
            <a:chExt cx="9145587" cy="6858000"/>
          </a:xfrm>
        </p:grpSpPr>
        <p:cxnSp>
          <p:nvCxnSpPr>
            <p:cNvPr id="26" name="Straight Connector 56" hidden="1"/>
            <p:cNvCxnSpPr/>
            <p:nvPr/>
          </p:nvCxnSpPr>
          <p:spPr bwMode="gray">
            <a:xfrm>
              <a:off x="178605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53" hidden="1"/>
            <p:cNvCxnSpPr/>
            <p:nvPr/>
          </p:nvCxnSpPr>
          <p:spPr bwMode="gray">
            <a:xfrm>
              <a:off x="8964000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43" hidden="1"/>
            <p:cNvCxnSpPr/>
            <p:nvPr/>
          </p:nvCxnSpPr>
          <p:spPr bwMode="gray">
            <a:xfrm>
              <a:off x="4680214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44" hidden="1"/>
            <p:cNvCxnSpPr/>
            <p:nvPr/>
          </p:nvCxnSpPr>
          <p:spPr bwMode="gray">
            <a:xfrm>
              <a:off x="4464000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45" hidden="1"/>
            <p:cNvCxnSpPr/>
            <p:nvPr/>
          </p:nvCxnSpPr>
          <p:spPr bwMode="gray">
            <a:xfrm flipH="1">
              <a:off x="-1587" y="6673057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46" hidden="1"/>
            <p:cNvCxnSpPr/>
            <p:nvPr/>
          </p:nvCxnSpPr>
          <p:spPr bwMode="gray">
            <a:xfrm flipH="1">
              <a:off x="-1587" y="6447632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47" hidden="1"/>
            <p:cNvCxnSpPr/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8" hidden="1"/>
            <p:cNvCxnSpPr/>
            <p:nvPr/>
          </p:nvCxnSpPr>
          <p:spPr bwMode="gray">
            <a:xfrm flipH="1">
              <a:off x="0" y="124335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50" hidden="1"/>
            <p:cNvCxnSpPr/>
            <p:nvPr/>
          </p:nvCxnSpPr>
          <p:spPr bwMode="gray">
            <a:xfrm flipH="1">
              <a:off x="-1587" y="84960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51" hidden="1"/>
            <p:cNvCxnSpPr/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52" hidden="1"/>
            <p:cNvCxnSpPr/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38" hidden="1"/>
            <p:cNvCxnSpPr/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57" hidden="1"/>
            <p:cNvCxnSpPr/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22" hidden="1"/>
            <p:cNvCxnSpPr/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51" hidden="1"/>
            <p:cNvCxnSpPr/>
            <p:nvPr/>
          </p:nvCxnSpPr>
          <p:spPr bwMode="gray">
            <a:xfrm flipH="1">
              <a:off x="0" y="37080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1" hidden="1"/>
            <p:cNvCxnSpPr/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5" hidden="1"/>
            <p:cNvCxnSpPr/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4" hidden="1"/>
            <p:cNvCxnSpPr/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2142000" y="6225003"/>
            <a:ext cx="6228000" cy="252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endParaRPr lang="de-DE" dirty="0"/>
          </a:p>
        </p:txBody>
      </p:sp>
      <p:sp>
        <p:nvSpPr>
          <p:cNvPr id="30" name="Foliennummernplatzhalter 29"/>
          <p:cNvSpPr>
            <a:spLocks noGrp="1"/>
          </p:cNvSpPr>
          <p:nvPr>
            <p:ph type="sldNum" sz="quarter" idx="4"/>
          </p:nvPr>
        </p:nvSpPr>
        <p:spPr>
          <a:xfrm>
            <a:off x="8370000" y="6225003"/>
            <a:ext cx="362862" cy="25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>
            <a:lvl1pPr marL="0" marR="0" indent="0" algn="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00" b="0" i="0" u="none" strike="noStrike" kern="1200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610A7141-4479-40B7-966D-BCE9989F046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72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73" r:id="rId3"/>
    <p:sldLayoutId id="2147483688" r:id="rId4"/>
    <p:sldLayoutId id="2147483702" r:id="rId5"/>
    <p:sldLayoutId id="2147483664" r:id="rId6"/>
    <p:sldLayoutId id="2147483679" r:id="rId7"/>
    <p:sldLayoutId id="2147483659" r:id="rId8"/>
    <p:sldLayoutId id="2147483692" r:id="rId9"/>
    <p:sldLayoutId id="2147483693" r:id="rId10"/>
    <p:sldLayoutId id="2147483694" r:id="rId11"/>
    <p:sldLayoutId id="2147483672" r:id="rId12"/>
    <p:sldLayoutId id="2147483678" r:id="rId13"/>
    <p:sldLayoutId id="2147483670" r:id="rId14"/>
    <p:sldLayoutId id="2147483700" r:id="rId15"/>
    <p:sldLayoutId id="2147483701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kern="1200" cap="none" normalizeH="0" baseline="0">
          <a:solidFill>
            <a:srgbClr val="D4051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500"/>
        </a:spcAft>
        <a:buClrTx/>
        <a:buSzTx/>
        <a:buFont typeface="Arial" pitchFamily="34" charset="0"/>
        <a:buNone/>
        <a:tabLst/>
        <a:defRPr kumimoji="0" lang="de-DE" sz="14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180000" marR="0" indent="-1800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500"/>
        </a:spcAft>
        <a:buClrTx/>
        <a:buSzTx/>
        <a:buFont typeface="Arial" pitchFamily="34" charset="0"/>
        <a:buChar char="•"/>
        <a:tabLst/>
        <a:defRPr kumimoji="0" lang="de-DE" sz="14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2pPr>
      <a:lvl3pPr marL="360000" marR="0" indent="-1800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500"/>
        </a:spcAft>
        <a:buClr>
          <a:schemeClr val="tx1"/>
        </a:buClr>
        <a:buSzTx/>
        <a:buFont typeface="Arial" pitchFamily="34" charset="0"/>
        <a:buChar char="–"/>
        <a:tabLst/>
        <a:defRPr kumimoji="0" lang="de-DE" sz="14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3pPr>
      <a:lvl4pPr marL="540000" marR="0" indent="-1800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500"/>
        </a:spcAft>
        <a:buClr>
          <a:schemeClr val="tx1"/>
        </a:buClr>
        <a:buSzTx/>
        <a:buFont typeface="Arial" pitchFamily="34" charset="0"/>
        <a:buChar char="–"/>
        <a:tabLst/>
        <a:defRPr kumimoji="0" lang="de-DE" sz="1400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4pPr>
      <a:lvl5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1400"/>
        </a:spcAft>
        <a:buClr>
          <a:schemeClr val="tx1"/>
        </a:buClr>
        <a:buSzTx/>
        <a:buFontTx/>
        <a:buNone/>
        <a:tabLst/>
        <a:defRPr kumimoji="0" lang="en-US" sz="18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400" dirty="0" smtClean="0"/>
              <a:t>Van joggen naar wedstrijden</a:t>
            </a:r>
            <a:r>
              <a:rPr lang="nl-BE" sz="4000" dirty="0" smtClean="0"/>
              <a:t>	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65619" y="2703600"/>
            <a:ext cx="8316000" cy="556179"/>
          </a:xfrm>
        </p:spPr>
        <p:txBody>
          <a:bodyPr/>
          <a:lstStyle/>
          <a:p>
            <a:r>
              <a:rPr lang="nl-BE" sz="2800" dirty="0" smtClean="0"/>
              <a:t>					        door</a:t>
            </a:r>
            <a:r>
              <a:rPr lang="nl-BE" sz="2800" b="1" dirty="0" smtClean="0"/>
              <a:t> </a:t>
            </a:r>
            <a:r>
              <a:rPr lang="nl-BE" sz="3000" b="1" dirty="0" smtClean="0"/>
              <a:t>Tim Moriau</a:t>
            </a:r>
            <a:endParaRPr lang="en-US" sz="3000" b="1" dirty="0"/>
          </a:p>
        </p:txBody>
      </p:sp>
      <p:sp>
        <p:nvSpPr>
          <p:cNvPr id="12" name="Flowchart: Manual Input 11"/>
          <p:cNvSpPr/>
          <p:nvPr/>
        </p:nvSpPr>
        <p:spPr bwMode="auto">
          <a:xfrm>
            <a:off x="0" y="4203291"/>
            <a:ext cx="9247238" cy="265471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  <a:gd name="connsiteX0" fmla="*/ 0 w 10000"/>
              <a:gd name="connsiteY0" fmla="*/ 3250 h 11250"/>
              <a:gd name="connsiteX1" fmla="*/ 9935 w 10000"/>
              <a:gd name="connsiteY1" fmla="*/ 0 h 11250"/>
              <a:gd name="connsiteX2" fmla="*/ 10000 w 10000"/>
              <a:gd name="connsiteY2" fmla="*/ 11250 h 11250"/>
              <a:gd name="connsiteX3" fmla="*/ 0 w 10000"/>
              <a:gd name="connsiteY3" fmla="*/ 11250 h 11250"/>
              <a:gd name="connsiteX4" fmla="*/ 0 w 10000"/>
              <a:gd name="connsiteY4" fmla="*/ 3250 h 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250">
                <a:moveTo>
                  <a:pt x="0" y="3250"/>
                </a:moveTo>
                <a:cubicBezTo>
                  <a:pt x="3312" y="2167"/>
                  <a:pt x="4946" y="3027"/>
                  <a:pt x="9935" y="0"/>
                </a:cubicBezTo>
                <a:cubicBezTo>
                  <a:pt x="9957" y="3750"/>
                  <a:pt x="9978" y="7500"/>
                  <a:pt x="10000" y="11250"/>
                </a:cubicBezTo>
                <a:lnTo>
                  <a:pt x="0" y="11250"/>
                </a:lnTo>
                <a:lnTo>
                  <a:pt x="0" y="3250"/>
                </a:lnTo>
                <a:close/>
              </a:path>
            </a:pathLst>
          </a:custGeom>
          <a:solidFill>
            <a:srgbClr val="75C2E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8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Picture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000" y="2787330"/>
            <a:ext cx="8316000" cy="748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E3D80"/>
                </a:solidFill>
              </a:rPr>
              <a:t>Vragen</a:t>
            </a:r>
            <a:r>
              <a:rPr lang="en-US" dirty="0" smtClean="0">
                <a:solidFill>
                  <a:srgbClr val="CE3D80"/>
                </a:solidFill>
              </a:rPr>
              <a:t>?</a:t>
            </a:r>
            <a:endParaRPr lang="en-US" dirty="0">
              <a:solidFill>
                <a:srgbClr val="CE3D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03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de praktijk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BE" dirty="0" smtClean="0"/>
              <a:t>Doel</a:t>
            </a:r>
            <a:r>
              <a:rPr lang="nl-BE" dirty="0" smtClean="0"/>
              <a:t>:</a:t>
            </a:r>
          </a:p>
          <a:p>
            <a:pPr lvl="2"/>
            <a:r>
              <a:rPr lang="nl-BE" dirty="0" smtClean="0"/>
              <a:t>2 cases bespreken</a:t>
            </a:r>
          </a:p>
          <a:p>
            <a:pPr lvl="3"/>
            <a:r>
              <a:rPr lang="nl-BE" dirty="0" smtClean="0"/>
              <a:t>Case 1: marathon voor “recreatieve competitieloper”</a:t>
            </a:r>
          </a:p>
          <a:p>
            <a:pPr lvl="3"/>
            <a:r>
              <a:rPr lang="nl-BE" dirty="0" smtClean="0"/>
              <a:t>Case 2: gevorderde start2run loper loopt 1</a:t>
            </a:r>
            <a:r>
              <a:rPr lang="nl-BE" baseline="30000" dirty="0" smtClean="0"/>
              <a:t>e</a:t>
            </a:r>
            <a:r>
              <a:rPr lang="nl-BE" dirty="0" smtClean="0"/>
              <a:t> halve marathon</a:t>
            </a:r>
            <a:endParaRPr lang="nl-BE" dirty="0" smtClean="0"/>
          </a:p>
          <a:p>
            <a:pPr lvl="2"/>
            <a:r>
              <a:rPr lang="nl-NL" dirty="0" smtClean="0"/>
              <a:t>Inzage schema’s bieden</a:t>
            </a:r>
          </a:p>
          <a:p>
            <a:pPr lvl="2"/>
            <a:r>
              <a:rPr lang="nl-NL" dirty="0" smtClean="0"/>
              <a:t>Praktijkervaringen delen</a:t>
            </a:r>
          </a:p>
          <a:p>
            <a:pPr lvl="2"/>
            <a:r>
              <a:rPr lang="nl-NL" dirty="0" smtClean="0"/>
              <a:t>Discussie op gang brengen</a:t>
            </a:r>
            <a:endParaRPr lang="nl-NL" dirty="0"/>
          </a:p>
          <a:p>
            <a:pPr lvl="2"/>
            <a:r>
              <a:rPr lang="nl-NL" dirty="0"/>
              <a:t>Eigen ervaringen ??</a:t>
            </a:r>
          </a:p>
        </p:txBody>
      </p:sp>
    </p:spTree>
    <p:extLst>
      <p:ext uri="{BB962C8B-B14F-4D97-AF65-F5344CB8AC3E}">
        <p14:creationId xmlns:p14="http://schemas.microsoft.com/office/powerpoint/2010/main" val="36082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Achtergrond geschiedenis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BE" dirty="0" smtClean="0"/>
              <a:t>Hans (1962):</a:t>
            </a:r>
          </a:p>
          <a:p>
            <a:pPr lvl="2"/>
            <a:r>
              <a:rPr lang="nl-NL" dirty="0" smtClean="0"/>
              <a:t>In jeugd beetje gesport maar niets langdurig</a:t>
            </a:r>
            <a:endParaRPr lang="nl-NL" dirty="0"/>
          </a:p>
          <a:p>
            <a:pPr lvl="2"/>
            <a:r>
              <a:rPr lang="nl-NL" dirty="0" smtClean="0"/>
              <a:t>Met start2run begonnen in 2010</a:t>
            </a:r>
          </a:p>
          <a:p>
            <a:pPr lvl="2"/>
            <a:r>
              <a:rPr lang="nl-NL" dirty="0"/>
              <a:t>Na start2run doorgegroeid en de smaak echt te pakken gekregen</a:t>
            </a:r>
          </a:p>
          <a:p>
            <a:pPr lvl="2"/>
            <a:r>
              <a:rPr lang="nl-NL" dirty="0"/>
              <a:t>Eerste marathon in 2013</a:t>
            </a:r>
          </a:p>
          <a:p>
            <a:pPr lvl="2"/>
            <a:r>
              <a:rPr lang="nl-NL" dirty="0" smtClean="0"/>
              <a:t>Evolutie marathon:</a:t>
            </a:r>
          </a:p>
          <a:p>
            <a:pPr lvl="3"/>
            <a:r>
              <a:rPr lang="nl-NL" dirty="0" smtClean="0"/>
              <a:t>2013: 3.25.32</a:t>
            </a:r>
          </a:p>
          <a:p>
            <a:pPr lvl="3"/>
            <a:r>
              <a:rPr lang="nl-NL" dirty="0" smtClean="0"/>
              <a:t>2014: 3.09.20 (samenwerking gestart halverwege 14)</a:t>
            </a:r>
          </a:p>
          <a:p>
            <a:pPr lvl="3"/>
            <a:r>
              <a:rPr lang="nl-NL" dirty="0" smtClean="0"/>
              <a:t>2015: 2.55.46</a:t>
            </a:r>
          </a:p>
          <a:p>
            <a:pPr lvl="3"/>
            <a:r>
              <a:rPr lang="nl-NL" dirty="0" smtClean="0"/>
              <a:t>2016: 2.54.55</a:t>
            </a:r>
          </a:p>
        </p:txBody>
      </p:sp>
    </p:spTree>
    <p:extLst>
      <p:ext uri="{BB962C8B-B14F-4D97-AF65-F5344CB8AC3E}">
        <p14:creationId xmlns:p14="http://schemas.microsoft.com/office/powerpoint/2010/main" val="36962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Volumes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2"/>
            <a:r>
              <a:rPr lang="nl-NL" dirty="0" smtClean="0"/>
              <a:t>Volumes:</a:t>
            </a:r>
          </a:p>
          <a:p>
            <a:pPr lvl="3"/>
            <a:r>
              <a:rPr lang="nl-NL" dirty="0"/>
              <a:t>2013-2014: </a:t>
            </a:r>
            <a:r>
              <a:rPr lang="nl-NL" dirty="0" smtClean="0"/>
              <a:t>71,16 km </a:t>
            </a:r>
            <a:r>
              <a:rPr lang="nl-NL" dirty="0"/>
              <a:t>gem, piekweek van </a:t>
            </a:r>
            <a:r>
              <a:rPr lang="nl-NL" dirty="0" smtClean="0"/>
              <a:t>102km</a:t>
            </a:r>
            <a:endParaRPr lang="nl-NL" dirty="0"/>
          </a:p>
          <a:p>
            <a:pPr lvl="3"/>
            <a:r>
              <a:rPr lang="nl-NL" dirty="0"/>
              <a:t>2014-2015: </a:t>
            </a:r>
            <a:r>
              <a:rPr lang="nl-NL" dirty="0" smtClean="0"/>
              <a:t>73,15 </a:t>
            </a:r>
            <a:r>
              <a:rPr lang="nl-NL" dirty="0"/>
              <a:t>km gem, piekweek van </a:t>
            </a:r>
            <a:r>
              <a:rPr lang="nl-NL" dirty="0" smtClean="0"/>
              <a:t>105km</a:t>
            </a:r>
            <a:endParaRPr lang="nl-NL" dirty="0"/>
          </a:p>
          <a:p>
            <a:pPr lvl="3"/>
            <a:r>
              <a:rPr lang="nl-NL" dirty="0"/>
              <a:t>2015-2016: </a:t>
            </a:r>
            <a:r>
              <a:rPr lang="nl-NL" dirty="0" smtClean="0"/>
              <a:t>67,53 </a:t>
            </a:r>
            <a:r>
              <a:rPr lang="nl-NL" dirty="0"/>
              <a:t>km gem, piekweek van </a:t>
            </a:r>
            <a:r>
              <a:rPr lang="nl-NL" dirty="0" smtClean="0"/>
              <a:t>92km</a:t>
            </a:r>
          </a:p>
          <a:p>
            <a:pPr lvl="2"/>
            <a:r>
              <a:rPr lang="nl-NL" dirty="0" smtClean="0"/>
              <a:t>Volume laatste weken voor marathon Eindhoven van 2.54.55</a:t>
            </a:r>
            <a:endParaRPr lang="nl-NL" dirty="0"/>
          </a:p>
          <a:p>
            <a:pPr marL="914400" lvl="2" indent="0">
              <a:buNone/>
            </a:pPr>
            <a:endParaRPr lang="nl-NL" sz="1500" dirty="0"/>
          </a:p>
          <a:p>
            <a:pPr marL="914400" lvl="2" indent="0">
              <a:buNone/>
            </a:pPr>
            <a:endParaRPr lang="nl-NL" sz="1500" dirty="0" smtClean="0"/>
          </a:p>
          <a:p>
            <a:pPr marL="914400" lvl="2" indent="0">
              <a:buNone/>
            </a:pPr>
            <a:endParaRPr lang="nl-NL" sz="1500" dirty="0"/>
          </a:p>
          <a:p>
            <a:pPr marL="914400" lvl="2" indent="0">
              <a:buNone/>
            </a:pPr>
            <a:endParaRPr lang="nl-NL" sz="1500" dirty="0" smtClean="0"/>
          </a:p>
          <a:p>
            <a:pPr marL="914400" lvl="2" indent="0">
              <a:buNone/>
            </a:pPr>
            <a:endParaRPr lang="nl-NL" sz="1500" dirty="0"/>
          </a:p>
          <a:p>
            <a:pPr marL="914400" lvl="2" indent="0">
              <a:buNone/>
            </a:pPr>
            <a:endParaRPr lang="nl-NL" sz="1500" dirty="0" smtClean="0"/>
          </a:p>
          <a:p>
            <a:pPr marL="914400" lvl="2" indent="0">
              <a:buNone/>
            </a:pPr>
            <a:endParaRPr lang="nl-NL" sz="15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174" y="3220872"/>
            <a:ext cx="1967316" cy="251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Schema’s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BE" dirty="0" smtClean="0"/>
              <a:t>Zie schema Hans</a:t>
            </a:r>
            <a:endParaRPr lang="nl-NL" dirty="0"/>
          </a:p>
          <a:p>
            <a:pPr lvl="3"/>
            <a:endParaRPr lang="nl-NL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Achtergrond geschiedenis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BE" dirty="0" smtClean="0"/>
              <a:t>Koen </a:t>
            </a:r>
            <a:r>
              <a:rPr lang="nl-BE" dirty="0" smtClean="0"/>
              <a:t>(</a:t>
            </a:r>
            <a:r>
              <a:rPr lang="nl-BE" dirty="0" smtClean="0"/>
              <a:t>1975):</a:t>
            </a:r>
            <a:endParaRPr lang="nl-BE" dirty="0" smtClean="0"/>
          </a:p>
          <a:p>
            <a:pPr lvl="2"/>
            <a:r>
              <a:rPr lang="nl-NL" dirty="0" smtClean="0"/>
              <a:t>In jeugd beetje gesport maar niets langdurig</a:t>
            </a:r>
            <a:endParaRPr lang="nl-NL" dirty="0"/>
          </a:p>
          <a:p>
            <a:pPr lvl="2"/>
            <a:r>
              <a:rPr lang="nl-NL" dirty="0" smtClean="0"/>
              <a:t>Met start2run begonnen </a:t>
            </a:r>
            <a:r>
              <a:rPr lang="nl-NL" dirty="0" smtClean="0"/>
              <a:t>eind 2014</a:t>
            </a:r>
          </a:p>
          <a:p>
            <a:pPr lvl="2"/>
            <a:r>
              <a:rPr lang="nl-NL" dirty="0" smtClean="0"/>
              <a:t>In 2015 gegroeid naar 3x trainen per week (enkel duurloopjes)</a:t>
            </a:r>
            <a:endParaRPr lang="nl-NL" dirty="0" smtClean="0"/>
          </a:p>
          <a:p>
            <a:pPr lvl="2"/>
            <a:r>
              <a:rPr lang="nl-NL" dirty="0" smtClean="0"/>
              <a:t>Midden 2016 zijn eerste 10km gelopen in 47.25</a:t>
            </a:r>
          </a:p>
          <a:p>
            <a:pPr lvl="2"/>
            <a:r>
              <a:rPr lang="nl-NL" dirty="0" smtClean="0"/>
              <a:t>Wil nu zijn eerste halve marathon lopen in april 2017</a:t>
            </a:r>
          </a:p>
          <a:p>
            <a:pPr lvl="3"/>
            <a:r>
              <a:rPr lang="nl-NL" dirty="0" smtClean="0"/>
              <a:t>Richttijd onder de 1.45.00 (4.59/km)</a:t>
            </a:r>
          </a:p>
          <a:p>
            <a:pPr lvl="3"/>
            <a:r>
              <a:rPr lang="nl-NL" dirty="0" smtClean="0"/>
              <a:t>Kan 4-5x per week trainen</a:t>
            </a:r>
          </a:p>
          <a:p>
            <a:pPr lvl="3"/>
            <a:r>
              <a:rPr lang="nl-NL" dirty="0" smtClean="0"/>
              <a:t>Loopt gem 50-60km per week momenteel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02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Schema’s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BE" dirty="0" smtClean="0"/>
              <a:t>Zie schema </a:t>
            </a:r>
            <a:r>
              <a:rPr lang="nl-BE" dirty="0" smtClean="0"/>
              <a:t>Koen</a:t>
            </a:r>
            <a:endParaRPr lang="nl-NL" dirty="0"/>
          </a:p>
          <a:p>
            <a:pPr lvl="3"/>
            <a:endParaRPr lang="nl-NL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Varia, topics vanuit de groep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BE" dirty="0" smtClean="0"/>
              <a:t>Hydratatie</a:t>
            </a:r>
          </a:p>
          <a:p>
            <a:pPr lvl="1"/>
            <a:r>
              <a:rPr lang="nl-BE" dirty="0" smtClean="0"/>
              <a:t>Voeding</a:t>
            </a:r>
          </a:p>
          <a:p>
            <a:pPr lvl="1"/>
            <a:r>
              <a:rPr lang="nl-BE" dirty="0" smtClean="0"/>
              <a:t>Schoeisel</a:t>
            </a:r>
          </a:p>
          <a:p>
            <a:pPr lvl="1"/>
            <a:r>
              <a:rPr lang="nl-BE" dirty="0" smtClean="0"/>
              <a:t>Hartslagmeting</a:t>
            </a:r>
          </a:p>
          <a:p>
            <a:pPr lvl="1"/>
            <a:r>
              <a:rPr lang="nl-BE" dirty="0" smtClean="0"/>
              <a:t>Opwarming en cooling down</a:t>
            </a:r>
          </a:p>
          <a:p>
            <a:pPr lvl="1"/>
            <a:r>
              <a:rPr lang="nl-BE" dirty="0" smtClean="0"/>
              <a:t>Supplementatie en bloedanalyse</a:t>
            </a:r>
          </a:p>
          <a:p>
            <a:pPr lvl="1"/>
            <a:r>
              <a:rPr lang="nl-BE" dirty="0" smtClean="0"/>
              <a:t>Hoogtetraining</a:t>
            </a:r>
          </a:p>
          <a:p>
            <a:pPr lvl="1"/>
            <a:r>
              <a:rPr lang="nl-BE" dirty="0" smtClean="0"/>
              <a:t>...</a:t>
            </a:r>
          </a:p>
          <a:p>
            <a:pPr lvl="1"/>
            <a:endParaRPr lang="nl-BE" dirty="0"/>
          </a:p>
          <a:p>
            <a:pPr lvl="4"/>
            <a:endParaRPr lang="nl-NL" dirty="0"/>
          </a:p>
          <a:p>
            <a:pPr lvl="3"/>
            <a:endParaRPr lang="nl-NL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99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4000" y="2787330"/>
            <a:ext cx="8316000" cy="748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E3D80"/>
                </a:solidFill>
              </a:rPr>
              <a:t>Vragen</a:t>
            </a:r>
            <a:r>
              <a:rPr lang="en-US" dirty="0" smtClean="0">
                <a:solidFill>
                  <a:srgbClr val="CE3D80"/>
                </a:solidFill>
              </a:rPr>
              <a:t>?</a:t>
            </a:r>
            <a:endParaRPr lang="en-US" dirty="0">
              <a:solidFill>
                <a:srgbClr val="CE3D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16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b="1" dirty="0" smtClean="0"/>
              <a:t>Tim </a:t>
            </a:r>
            <a:r>
              <a:rPr lang="en-US" b="1" dirty="0" err="1" smtClean="0"/>
              <a:t>Moriau</a:t>
            </a:r>
            <a:r>
              <a:rPr lang="en-US" b="1" dirty="0" smtClean="0"/>
              <a:t>	</a:t>
            </a:r>
            <a:endParaRPr lang="en-US" b="1" dirty="0"/>
          </a:p>
          <a:p>
            <a:pPr marL="0" lvl="1" indent="0">
              <a:buNone/>
            </a:pPr>
            <a:r>
              <a:rPr lang="en-US" sz="1400" i="1" dirty="0" err="1" smtClean="0"/>
              <a:t>Zaakvoerder</a:t>
            </a:r>
            <a:r>
              <a:rPr lang="en-US" sz="1400" i="1" dirty="0" smtClean="0"/>
              <a:t> en </a:t>
            </a:r>
            <a:r>
              <a:rPr lang="en-US" sz="1400" i="1" dirty="0" err="1" smtClean="0"/>
              <a:t>professioneel</a:t>
            </a:r>
            <a:r>
              <a:rPr lang="en-US" sz="1400" i="1" dirty="0" smtClean="0"/>
              <a:t> coach </a:t>
            </a:r>
            <a:r>
              <a:rPr lang="en-US" sz="1400" i="1" dirty="0" err="1" smtClean="0"/>
              <a:t>TrainingWorks</a:t>
            </a:r>
            <a:endParaRPr lang="en-US" sz="1400" i="1" dirty="0"/>
          </a:p>
          <a:p>
            <a:pPr marL="0" lvl="1" indent="0">
              <a:buNone/>
            </a:pPr>
            <a:r>
              <a:rPr lang="nl-BE" sz="1400" dirty="0" smtClean="0"/>
              <a:t>Tel: +32 477 96 89 45</a:t>
            </a:r>
            <a:endParaRPr lang="en-US" sz="1400" dirty="0"/>
          </a:p>
          <a:p>
            <a:pPr marL="0" lvl="1" indent="0">
              <a:buNone/>
            </a:pPr>
            <a:r>
              <a:rPr lang="en-US" sz="1400" dirty="0" smtClean="0"/>
              <a:t>E-mail: tim.moriau@trainingworks.be</a:t>
            </a:r>
            <a:endParaRPr lang="en-US" sz="1400" dirty="0"/>
          </a:p>
          <a:p>
            <a:pPr marL="0" lvl="1" indent="0">
              <a:buNone/>
            </a:pPr>
            <a:r>
              <a:rPr lang="en-US" sz="1400" dirty="0" smtClean="0"/>
              <a:t>www.trainingworks.be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 smtClean="0"/>
              <a:t>Van Joggen naar wedstrijden| </a:t>
            </a:r>
            <a:r>
              <a:rPr lang="nl-NL" dirty="0" smtClean="0"/>
              <a:t>Leuven | 25 </a:t>
            </a:r>
            <a:r>
              <a:rPr lang="nl-NL" dirty="0" smtClean="0"/>
              <a:t>februari 2017</a:t>
            </a:r>
            <a:endParaRPr lang="nl-NL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lvl="1"/>
            <a:r>
              <a:rPr lang="nl-NL" dirty="0" smtClean="0"/>
              <a:t>Gestart als trainer in 2007</a:t>
            </a:r>
          </a:p>
          <a:p>
            <a:pPr lvl="1"/>
            <a:r>
              <a:rPr lang="nl-NL" dirty="0"/>
              <a:t>Masters =&gt; jeugd =&gt; senioren =&gt; topsport</a:t>
            </a:r>
          </a:p>
          <a:p>
            <a:pPr lvl="1"/>
            <a:r>
              <a:rPr lang="nl-NL" dirty="0" smtClean="0"/>
              <a:t>Veel zelfstudie, buitenlandse trainers,...</a:t>
            </a:r>
          </a:p>
          <a:p>
            <a:pPr lvl="1"/>
            <a:r>
              <a:rPr lang="nl-NL" dirty="0" smtClean="0"/>
              <a:t>Ontwikkelen eigen trainingsvisie</a:t>
            </a:r>
          </a:p>
          <a:p>
            <a:pPr lvl="1"/>
            <a:r>
              <a:rPr lang="nl-NL" dirty="0" smtClean="0"/>
              <a:t>TrainingWorks</a:t>
            </a:r>
          </a:p>
          <a:p>
            <a:pPr lvl="2"/>
            <a:r>
              <a:rPr lang="nl-NL" dirty="0" smtClean="0"/>
              <a:t>Topsport</a:t>
            </a:r>
          </a:p>
          <a:p>
            <a:pPr lvl="2"/>
            <a:r>
              <a:rPr lang="nl-NL" dirty="0" smtClean="0"/>
              <a:t>Stratenlopers (5k tot en met marathon/trail)</a:t>
            </a:r>
          </a:p>
          <a:p>
            <a:pPr lvl="1"/>
            <a:endParaRPr lang="nl-NL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457200" lvl="1" indent="-457200">
              <a:buFont typeface="+mj-lt"/>
              <a:buAutoNum type="arabicPeriod"/>
            </a:pPr>
            <a:endParaRPr lang="nl-BE" dirty="0" smtClean="0">
              <a:hlinkClick r:id="rId2" action="ppaction://hlinksldjump"/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nl-BE" u="sng" dirty="0">
                <a:hlinkClick r:id="rId2" action="ppaction://hlinksldjump"/>
              </a:rPr>
              <a:t>Doel van deze sessie</a:t>
            </a:r>
          </a:p>
          <a:p>
            <a:pPr marL="457200" lvl="1" indent="-457200">
              <a:buFont typeface="+mj-lt"/>
              <a:buAutoNum type="arabicPeriod"/>
            </a:pPr>
            <a:r>
              <a:rPr lang="nl-BE" u="sng" dirty="0" smtClean="0"/>
              <a:t>Wetenschap als startpunt!</a:t>
            </a:r>
          </a:p>
          <a:p>
            <a:pPr marL="457200" lvl="1" indent="-457200">
              <a:buFont typeface="+mj-lt"/>
              <a:buAutoNum type="arabicPeriod"/>
            </a:pPr>
            <a:r>
              <a:rPr lang="nl-BE" u="sng" dirty="0" smtClean="0"/>
              <a:t>Lactaatmeting</a:t>
            </a:r>
          </a:p>
          <a:p>
            <a:pPr marL="457200" lvl="1" indent="-457200">
              <a:buFont typeface="+mj-lt"/>
              <a:buAutoNum type="arabicPeriod"/>
            </a:pPr>
            <a:r>
              <a:rPr lang="nl-BE" u="sng" dirty="0" smtClean="0">
                <a:hlinkClick r:id="rId3" action="ppaction://hlinksldjump"/>
              </a:rPr>
              <a:t>Vragenmoment</a:t>
            </a:r>
            <a:endParaRPr lang="nl-BE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nl-BE" u="sng" dirty="0" smtClean="0">
                <a:hlinkClick r:id="rId4" action="ppaction://hlinksldjump"/>
              </a:rPr>
              <a:t>In de </a:t>
            </a:r>
            <a:r>
              <a:rPr lang="nl-BE" u="sng" dirty="0" smtClean="0">
                <a:hlinkClick r:id="rId4" action="ppaction://hlinksldjump"/>
              </a:rPr>
              <a:t>praktijk</a:t>
            </a:r>
            <a:endParaRPr lang="nl-BE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nl-BE" u="sng" dirty="0" smtClean="0">
                <a:hlinkClick r:id="rId5" action="ppaction://hlinksldjump"/>
              </a:rPr>
              <a:t>Vragenmoment</a:t>
            </a:r>
            <a:endParaRPr lang="nl-BE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nl-BE" u="sng" dirty="0" smtClean="0">
                <a:hlinkClick r:id="rId6" action="ppaction://hlinksldjump"/>
              </a:rPr>
              <a:t>Contact</a:t>
            </a:r>
            <a:endParaRPr lang="nl-BE" u="sng" dirty="0" smtClean="0"/>
          </a:p>
          <a:p>
            <a:pPr lvl="1"/>
            <a:endParaRPr lang="nl-BE" dirty="0" smtClean="0"/>
          </a:p>
          <a:p>
            <a:pPr marL="0" lvl="1" indent="0">
              <a:buNone/>
            </a:pPr>
            <a:endParaRPr lang="nl-B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 sessie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 smtClean="0"/>
              <a:t>Aanzetten tot reflectie</a:t>
            </a:r>
          </a:p>
          <a:p>
            <a:pPr lvl="1"/>
            <a:r>
              <a:rPr lang="nl-NL" dirty="0" smtClean="0"/>
              <a:t>Mijn visie en ervaringen delen</a:t>
            </a:r>
          </a:p>
          <a:p>
            <a:pPr lvl="1"/>
            <a:r>
              <a:rPr lang="nl-NL" dirty="0" smtClean="0"/>
              <a:t>Basisprincipes trainingsleer</a:t>
            </a:r>
          </a:p>
          <a:p>
            <a:pPr lvl="1"/>
            <a:r>
              <a:rPr lang="nl-NL" dirty="0" smtClean="0"/>
              <a:t>Theorie linken aan praktijk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Wetenschap als startpunt!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>
          <a:xfrm>
            <a:off x="2409945" y="6087600"/>
            <a:ext cx="6228000" cy="252000"/>
          </a:xfrm>
        </p:spPr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lvl="1"/>
            <a:r>
              <a:rPr lang="nl-NL" dirty="0" smtClean="0"/>
              <a:t>Basisprincipes</a:t>
            </a:r>
          </a:p>
          <a:p>
            <a:pPr lvl="2"/>
            <a:r>
              <a:rPr lang="nl-NL" dirty="0" smtClean="0"/>
              <a:t>3 energiesystemen (aëroob, anaëroob, fosfaat)</a:t>
            </a:r>
          </a:p>
          <a:p>
            <a:pPr lvl="2"/>
            <a:r>
              <a:rPr lang="nl-NL" dirty="0" smtClean="0"/>
              <a:t>Wisselwerking tussen deze 3 systemen</a:t>
            </a:r>
          </a:p>
          <a:p>
            <a:pPr lvl="2"/>
            <a:r>
              <a:rPr lang="nl-NL" dirty="0" smtClean="0"/>
              <a:t>Afhankelijk van </a:t>
            </a:r>
            <a:r>
              <a:rPr lang="nl-NL" dirty="0" smtClean="0"/>
              <a:t>afstand die je loopt </a:t>
            </a:r>
            <a:r>
              <a:rPr lang="nl-NL" dirty="0" smtClean="0"/>
              <a:t>meer of minder </a:t>
            </a:r>
            <a:r>
              <a:rPr lang="nl-NL" dirty="0" smtClean="0"/>
              <a:t>belangrijk</a:t>
            </a:r>
            <a:endParaRPr lang="nl-NL" dirty="0" smtClean="0"/>
          </a:p>
          <a:p>
            <a:pPr lvl="2"/>
            <a:r>
              <a:rPr lang="nl-NL" dirty="0" smtClean="0"/>
              <a:t>Lactaatmeting </a:t>
            </a:r>
            <a:r>
              <a:rPr lang="nl-NL" dirty="0" smtClean="0"/>
              <a:t>als basis</a:t>
            </a:r>
          </a:p>
          <a:p>
            <a:pPr lvl="3"/>
            <a:r>
              <a:rPr lang="nl-NL" dirty="0" smtClean="0"/>
              <a:t>Werking aërobe en anaërobe systeem (evenwicht</a:t>
            </a:r>
            <a:r>
              <a:rPr lang="nl-NL" dirty="0" smtClean="0"/>
              <a:t>)</a:t>
            </a:r>
            <a:endParaRPr lang="nl-NL" dirty="0" smtClean="0"/>
          </a:p>
          <a:p>
            <a:pPr lvl="3"/>
            <a:r>
              <a:rPr lang="nl-NL" dirty="0" smtClean="0"/>
              <a:t>Hoe verhouden deze 2 zicht tot elkaar, hoe ben je getraind?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Lactaatmeting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NL" dirty="0"/>
              <a:t>Verschillende soorten lactaatmeting</a:t>
            </a:r>
          </a:p>
          <a:p>
            <a:pPr lvl="2"/>
            <a:r>
              <a:rPr lang="nl-NL" dirty="0"/>
              <a:t>Labo of piste</a:t>
            </a:r>
          </a:p>
          <a:p>
            <a:pPr lvl="2"/>
            <a:r>
              <a:rPr lang="nl-NL" dirty="0"/>
              <a:t>Protocol op basis van tijd of afstand</a:t>
            </a:r>
          </a:p>
          <a:p>
            <a:pPr lvl="3"/>
            <a:r>
              <a:rPr lang="nl-NL" dirty="0"/>
              <a:t>Elke 3’/5’/6’</a:t>
            </a:r>
          </a:p>
          <a:p>
            <a:pPr lvl="3"/>
            <a:r>
              <a:rPr lang="nl-NL" dirty="0"/>
              <a:t>Deelafstanden</a:t>
            </a:r>
          </a:p>
          <a:p>
            <a:pPr lvl="2"/>
            <a:r>
              <a:rPr lang="nl-NL" dirty="0"/>
              <a:t>Met of zonder bepaling anaërobe capaciteit (“vlamax/glycolyse)</a:t>
            </a:r>
          </a:p>
          <a:p>
            <a:pPr lvl="2"/>
            <a:r>
              <a:rPr lang="nl-NL" dirty="0"/>
              <a:t>Advies: bepaal welk protocol je gaat gebruiken en hou je hieraan:</a:t>
            </a:r>
          </a:p>
          <a:p>
            <a:pPr lvl="3"/>
            <a:r>
              <a:rPr lang="nl-NL" dirty="0"/>
              <a:t>Standardisatie waarden</a:t>
            </a:r>
          </a:p>
          <a:p>
            <a:pPr lvl="3"/>
            <a:r>
              <a:rPr lang="nl-NL" dirty="0"/>
              <a:t>1x =&gt; Momentopname =&gt; basisinfo</a:t>
            </a:r>
          </a:p>
          <a:p>
            <a:pPr lvl="3"/>
            <a:r>
              <a:rPr lang="nl-NL" dirty="0"/>
              <a:t>Geschiedenis =&gt;trends spotten =&gt; info van goudwaarde</a:t>
            </a:r>
          </a:p>
          <a:p>
            <a:pPr lvl="1"/>
            <a:endParaRPr lang="nl-NL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Lactaatmeting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NL" dirty="0"/>
              <a:t>Basislactaatmeting:</a:t>
            </a:r>
          </a:p>
          <a:p>
            <a:pPr lvl="2"/>
            <a:r>
              <a:rPr lang="nl-NL" dirty="0"/>
              <a:t>1200en, 1600en of 2000en (afhankelijk niveau atleet)</a:t>
            </a:r>
          </a:p>
          <a:p>
            <a:pPr lvl="2"/>
            <a:r>
              <a:rPr lang="nl-NL" dirty="0"/>
              <a:t>Na elke afstand prikken we en nemen lactaat af</a:t>
            </a:r>
          </a:p>
          <a:p>
            <a:pPr lvl="2"/>
            <a:r>
              <a:rPr lang="nl-NL" dirty="0"/>
              <a:t>Op basis hiervan linken we lactaatwaarden aan tempo’s en HS</a:t>
            </a:r>
          </a:p>
          <a:p>
            <a:pPr lvl="2"/>
            <a:r>
              <a:rPr lang="nl-NL" dirty="0"/>
              <a:t>Op basis van de lactaatwaarden rekenen we dan looptempo’s uit</a:t>
            </a:r>
          </a:p>
          <a:p>
            <a:pPr lvl="3"/>
            <a:r>
              <a:rPr lang="nl-NL" dirty="0"/>
              <a:t>Herstelduurloop,rustige duurloop, 2mmol, </a:t>
            </a:r>
            <a:r>
              <a:rPr lang="nl-NL" dirty="0" smtClean="0"/>
              <a:t>4mmol</a:t>
            </a:r>
          </a:p>
          <a:p>
            <a:pPr lvl="3"/>
            <a:r>
              <a:rPr lang="en-US" dirty="0" smtClean="0"/>
              <a:t>Hoe </a:t>
            </a:r>
            <a:r>
              <a:rPr lang="en-US" dirty="0" err="1" smtClean="0"/>
              <a:t>gebruik</a:t>
            </a:r>
            <a:r>
              <a:rPr lang="en-US" dirty="0" smtClean="0"/>
              <a:t> je </a:t>
            </a:r>
            <a:r>
              <a:rPr lang="en-US" dirty="0" err="1" smtClean="0"/>
              <a:t>bovenstaande</a:t>
            </a:r>
            <a:r>
              <a:rPr lang="en-US" dirty="0" smtClean="0"/>
              <a:t> tempo’s correct?</a:t>
            </a:r>
            <a:endParaRPr lang="en-US" dirty="0"/>
          </a:p>
          <a:p>
            <a:pPr marL="360000" lvl="3" indent="0">
              <a:buNone/>
            </a:pPr>
            <a:endParaRPr lang="nl-NL" dirty="0"/>
          </a:p>
          <a:p>
            <a:pPr lvl="1"/>
            <a:endParaRPr lang="nl-NL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Belangrijkste trainingsvormen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>
          <a:xfrm>
            <a:off x="2409945" y="6087600"/>
            <a:ext cx="6228000" cy="252000"/>
          </a:xfrm>
        </p:spPr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NL" dirty="0" smtClean="0"/>
              <a:t>Aerobe capaciteit</a:t>
            </a:r>
            <a:endParaRPr lang="nl-NL" dirty="0" smtClean="0"/>
          </a:p>
          <a:p>
            <a:pPr lvl="2"/>
            <a:r>
              <a:rPr lang="nl-NL" dirty="0" smtClean="0"/>
              <a:t>Herstel en rustige duurloop (actief herstellen, lichte aec-prikkel) </a:t>
            </a:r>
          </a:p>
          <a:p>
            <a:pPr lvl="2"/>
            <a:r>
              <a:rPr lang="nl-NL" dirty="0"/>
              <a:t>T</a:t>
            </a:r>
            <a:r>
              <a:rPr lang="nl-NL" dirty="0" smtClean="0"/>
              <a:t>raining </a:t>
            </a:r>
            <a:r>
              <a:rPr lang="nl-NL" dirty="0"/>
              <a:t>richting vetdrempel “2mmol” +-=marathontempo</a:t>
            </a:r>
          </a:p>
          <a:p>
            <a:pPr lvl="3"/>
            <a:r>
              <a:rPr lang="nl-NL" dirty="0" smtClean="0"/>
              <a:t>5*1000m R60” aan dit tempo (lactaatmeting meest accuraat)</a:t>
            </a:r>
          </a:p>
          <a:p>
            <a:pPr lvl="3"/>
            <a:r>
              <a:rPr lang="nl-NL" dirty="0" smtClean="0"/>
              <a:t>Cardiovasculair </a:t>
            </a:r>
            <a:r>
              <a:rPr lang="nl-NL" dirty="0"/>
              <a:t>systeem trainen (“basisconditie verbeteren”)</a:t>
            </a:r>
            <a:endParaRPr lang="nl-NL" dirty="0"/>
          </a:p>
          <a:p>
            <a:pPr lvl="1"/>
            <a:r>
              <a:rPr lang="nl-NL" dirty="0" smtClean="0"/>
              <a:t>Anaerobe capaciteit</a:t>
            </a:r>
          </a:p>
          <a:p>
            <a:pPr lvl="2"/>
            <a:r>
              <a:rPr lang="nl-NL" dirty="0" smtClean="0"/>
              <a:t>Korte fracties, lange rust</a:t>
            </a:r>
          </a:p>
          <a:p>
            <a:pPr lvl="3"/>
            <a:r>
              <a:rPr lang="nl-NL" dirty="0" smtClean="0"/>
              <a:t>5*60m R3’ tempo zo dicht mogelijk tegen maximale snelheid (houding!)</a:t>
            </a:r>
          </a:p>
          <a:p>
            <a:pPr lvl="3"/>
            <a:r>
              <a:rPr lang="nl-NL" dirty="0" smtClean="0"/>
              <a:t>Verbeteren van anaerobe capaciteit, alsook verbeteren loopeconomie</a:t>
            </a:r>
          </a:p>
          <a:p>
            <a:pPr lvl="1"/>
            <a:r>
              <a:rPr lang="nl-NL" dirty="0" smtClean="0"/>
              <a:t>Aeroob vermogen</a:t>
            </a:r>
            <a:endParaRPr lang="nl-NL" dirty="0"/>
          </a:p>
          <a:p>
            <a:pPr lvl="2"/>
            <a:r>
              <a:rPr lang="nl-NL" dirty="0" smtClean="0"/>
              <a:t>5*1000m R60” tegen of net onder “anaerobe drempel”, “4mmol”</a:t>
            </a:r>
          </a:p>
          <a:p>
            <a:pPr lvl="3"/>
            <a:r>
              <a:rPr lang="nl-NL" dirty="0" smtClean="0"/>
              <a:t>Belangrijke training laatste weken voor doel, “finetunen wedstrijdconditie”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7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 een notendop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NL" dirty="0"/>
              <a:t>Van Joggen naar wedstrijden| Leuven | 25 februari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1"/>
            <a:r>
              <a:rPr lang="nl-NL" dirty="0" smtClean="0"/>
              <a:t>Te snelle opbouw </a:t>
            </a:r>
            <a:r>
              <a:rPr lang="nl-NL" dirty="0"/>
              <a:t>= grote kans op blessures</a:t>
            </a:r>
          </a:p>
          <a:p>
            <a:pPr lvl="1"/>
            <a:r>
              <a:rPr lang="nl-NL" dirty="0" smtClean="0"/>
              <a:t>Gebruik lactaatmeting om nauwkeuriger te werken</a:t>
            </a:r>
            <a:endParaRPr lang="nl-NL" dirty="0"/>
          </a:p>
          <a:p>
            <a:pPr lvl="1"/>
            <a:r>
              <a:rPr lang="nl-NL" dirty="0"/>
              <a:t>Less is more</a:t>
            </a:r>
          </a:p>
          <a:p>
            <a:pPr lvl="2"/>
            <a:r>
              <a:rPr lang="nl-NL" dirty="0"/>
              <a:t>Focus op </a:t>
            </a:r>
            <a:r>
              <a:rPr lang="nl-NL" dirty="0" smtClean="0"/>
              <a:t>capaciteitstraining</a:t>
            </a:r>
          </a:p>
          <a:p>
            <a:pPr lvl="2"/>
            <a:r>
              <a:rPr lang="nl-NL" dirty="0" smtClean="0"/>
              <a:t>Vergeet </a:t>
            </a:r>
            <a:r>
              <a:rPr lang="nl-NL" dirty="0"/>
              <a:t>de stabiliteit en techniek </a:t>
            </a:r>
            <a:r>
              <a:rPr lang="nl-NL" dirty="0" smtClean="0"/>
              <a:t>niet</a:t>
            </a:r>
          </a:p>
          <a:p>
            <a:pPr lvl="2"/>
            <a:r>
              <a:rPr lang="nl-NL" dirty="0" smtClean="0"/>
              <a:t>Beperk je volume’s, hoe sterker de atleet hoe meer je kan trainen</a:t>
            </a:r>
            <a:endParaRPr lang="nl-NL" dirty="0"/>
          </a:p>
          <a:p>
            <a:pPr lvl="2"/>
            <a:r>
              <a:rPr lang="nl-NL" dirty="0"/>
              <a:t>Stel het specifiek werk lang genoeg </a:t>
            </a:r>
            <a:r>
              <a:rPr lang="nl-NL" dirty="0" smtClean="0"/>
              <a:t>uit en beperk het in volume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E1wF7K_EG8cvyhwg0EH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HL_PPT_4x3">
  <a:themeElements>
    <a:clrScheme name="hyperlinks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 Klassisch 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953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Aft>
            <a:spcPts val="500"/>
          </a:spcAft>
          <a:defRPr sz="1400" dirty="0" err="1" smtClean="0"/>
        </a:defPPr>
      </a:lstStyle>
    </a:txDef>
  </a:objectDefaults>
  <a:extraClrSchemeLst>
    <a:extraClrScheme>
      <a:clrScheme name="DPDHL_2010_color_scheme">
        <a:dk1>
          <a:srgbClr val="000000"/>
        </a:dk1>
        <a:lt1>
          <a:srgbClr val="FFFFFF"/>
        </a:lt1>
        <a:dk2>
          <a:srgbClr val="B2B2B2"/>
        </a:dk2>
        <a:lt2>
          <a:srgbClr val="DADADA"/>
        </a:lt2>
        <a:accent1>
          <a:srgbClr val="969696"/>
        </a:accent1>
        <a:accent2>
          <a:srgbClr val="696969"/>
        </a:accent2>
        <a:accent3>
          <a:srgbClr val="FFCC00"/>
        </a:accent3>
        <a:accent4>
          <a:srgbClr val="D40511"/>
        </a:accent4>
        <a:accent5>
          <a:srgbClr val="EAEAEA"/>
        </a:accent5>
        <a:accent6>
          <a:srgbClr val="F8F8F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100% Postyellow">
      <a:srgbClr val="FFCC00"/>
    </a:custClr>
    <a:custClr name="70% Postyellow">
      <a:srgbClr val="FFDB4C"/>
    </a:custClr>
    <a:custClr name="45% Postyellow">
      <a:srgbClr val="FFE88C"/>
    </a:custClr>
    <a:custClr name="20% Postyellow">
      <a:srgbClr val="FFF5CC"/>
    </a:custClr>
    <a:custClr name="ext. grey tones yellow 1">
      <a:srgbClr val="5C5D59"/>
    </a:custClr>
    <a:custClr name="ext. grey tones yellow 2">
      <a:srgbClr val="7F7F7B"/>
    </a:custClr>
    <a:custClr name="ext. grey tones yellow 3">
      <a:srgbClr val="9B9C96"/>
    </a:custClr>
    <a:custClr name="ext. grey tones yellow 4">
      <a:srgbClr val="BBBBB3"/>
    </a:custClr>
    <a:custClr name="ext. grey tones yellow 5">
      <a:srgbClr val="DDDDD7"/>
    </a:custClr>
    <a:custClr name="ext. grey tones yellow 6">
      <a:srgbClr val="EDEDE7"/>
    </a:custClr>
    <a:custClr name="DHL Red">
      <a:srgbClr val="D40511"/>
    </a:custClr>
    <a:custClr name="None">
      <a:srgbClr val="FFFFFF"/>
    </a:custClr>
    <a:custClr name="None">
      <a:srgbClr val="FFFFFF"/>
    </a:custClr>
    <a:custClr name="None">
      <a:srgbClr val="FFFFFF"/>
    </a:custClr>
    <a:custClr name="ext. grey tones red 1">
      <a:srgbClr val="666362"/>
    </a:custClr>
    <a:custClr name="ext. grey toness red 2">
      <a:srgbClr val="827C7A"/>
    </a:custClr>
    <a:custClr name="ext. grey toness red 3">
      <a:srgbClr val="9F9997"/>
    </a:custClr>
    <a:custClr name="ext. grey tones red 4">
      <a:srgbClr val="BAB2B0"/>
    </a:custClr>
    <a:custClr name="ext. grey tones red 5">
      <a:srgbClr val="D6D0CE"/>
    </a:custClr>
    <a:custClr name="ext. grey tones red 6">
      <a:srgbClr val="EBE4E1"/>
    </a:custClr>
    <a:custClr name="Black">
      <a:srgbClr val="000000"/>
    </a:custClr>
    <a:custClr name="60% Black">
      <a:srgbClr val="666666"/>
    </a:custClr>
    <a:custClr name="40% Black">
      <a:srgbClr val="999999"/>
    </a:custClr>
    <a:custClr name="25% Black">
      <a:srgbClr val="BFBFBF"/>
    </a:custClr>
    <a:custClr name="8% Black">
      <a:srgbClr val="E4E4E4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ext. grey tones cyan 1">
      <a:srgbClr val="545D62"/>
    </a:custClr>
    <a:custClr name="ext. grey tones cyan 2">
      <a:srgbClr val="747F86"/>
    </a:custClr>
    <a:custClr name="ext. grey tones cyan 3">
      <a:srgbClr val="97A1A7"/>
    </a:custClr>
    <a:custClr name="ext. grey tones cyan 4">
      <a:srgbClr val="A6B0B6"/>
    </a:custClr>
    <a:custClr name="ext. grey tones cyan 5">
      <a:srgbClr val="B5BFC5"/>
    </a:custClr>
    <a:custClr name="ext. grey tones cyan 6">
      <a:srgbClr val="C8CED2"/>
    </a:custClr>
  </a:custClrLst>
</a:theme>
</file>

<file path=ppt/theme/theme2.xml><?xml version="1.0" encoding="utf-8"?>
<a:theme xmlns:a="http://schemas.openxmlformats.org/drawingml/2006/main" name="Larissa-Design">
  <a:themeElements>
    <a:clrScheme name="DPDHL_Template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FFCC00"/>
      </a:hlink>
      <a:folHlink>
        <a:srgbClr val="D40511"/>
      </a:folHlink>
    </a:clrScheme>
    <a:fontScheme name="DPDHL PowerPoint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DPDHL_Template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FFCC00"/>
      </a:hlink>
      <a:folHlink>
        <a:srgbClr val="D4051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08BD07C091B4986201F763B203FD4" ma:contentTypeVersion="0" ma:contentTypeDescription="Create a new document." ma:contentTypeScope="" ma:versionID="85fa18457135e452e2a6b7f442aefc0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F34B3FA-9A23-48B1-81A8-B5DE280750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C00F1-DE7C-4018-BA15-91F83D8053C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E0735F-B726-47E7-92A9-CCA8B9557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DHL_PPT_4x3</Template>
  <TotalTime>1811</TotalTime>
  <Words>779</Words>
  <Application>Microsoft Office PowerPoint</Application>
  <PresentationFormat>On-screen Show (4:3)</PresentationFormat>
  <Paragraphs>164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Wingdings</vt:lpstr>
      <vt:lpstr>DHL_PPT_4x3</vt:lpstr>
      <vt:lpstr>think-cell Folie</vt:lpstr>
      <vt:lpstr>Van joggen naar wedstrijden </vt:lpstr>
      <vt:lpstr>Voorstelling</vt:lpstr>
      <vt:lpstr>Inhoud</vt:lpstr>
      <vt:lpstr>Doel sessie</vt:lpstr>
      <vt:lpstr>Wetenschap als startpunt!</vt:lpstr>
      <vt:lpstr>Lactaatmeting</vt:lpstr>
      <vt:lpstr>Lactaatmeting</vt:lpstr>
      <vt:lpstr>Belangrijkste trainingsvormen</vt:lpstr>
      <vt:lpstr>In een notendop </vt:lpstr>
      <vt:lpstr>Vragen?</vt:lpstr>
      <vt:lpstr>In de praktijk </vt:lpstr>
      <vt:lpstr>Achtergrond geschiedenis </vt:lpstr>
      <vt:lpstr>Volumes </vt:lpstr>
      <vt:lpstr>Schema’s </vt:lpstr>
      <vt:lpstr>Achtergrond geschiedenis </vt:lpstr>
      <vt:lpstr>Schema’s </vt:lpstr>
      <vt:lpstr>Varia, topics vanuit de groep </vt:lpstr>
      <vt:lpstr>Vragen?</vt:lpstr>
      <vt:lpstr>Contact </vt:lpstr>
    </vt:vector>
  </TitlesOfParts>
  <Company>DHL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classification to choose:</dc:title>
  <dc:creator>DHL Corporate Design</dc:creator>
  <cp:keywords>4 to 3</cp:keywords>
  <cp:lastModifiedBy>Tim Moriau</cp:lastModifiedBy>
  <cp:revision>85</cp:revision>
  <cp:lastPrinted>2014-01-24T08:37:53Z</cp:lastPrinted>
  <dcterms:created xsi:type="dcterms:W3CDTF">2014-05-21T09:03:54Z</dcterms:created>
  <dcterms:modified xsi:type="dcterms:W3CDTF">2017-02-21T10:20:22Z</dcterms:modified>
  <cp:category>presentation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fzeichnungsdatum">
    <vt:lpwstr>June 2013</vt:lpwstr>
  </property>
  <property fmtid="{D5CDD505-2E9C-101B-9397-08002B2CF9AE}" pid="3" name="Dokumentnummer">
    <vt:lpwstr>1.0</vt:lpwstr>
  </property>
  <property fmtid="{D5CDD505-2E9C-101B-9397-08002B2CF9AE}" pid="4" name="Office">
    <vt:lpwstr>2007/2010</vt:lpwstr>
  </property>
  <property fmtid="{D5CDD505-2E9C-101B-9397-08002B2CF9AE}" pid="5" name="ContentTypeId">
    <vt:lpwstr>0x010100E3C08BD07C091B4986201F763B203FD4</vt:lpwstr>
  </property>
</Properties>
</file>