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291" r:id="rId2"/>
    <p:sldId id="276" r:id="rId3"/>
    <p:sldId id="256" r:id="rId4"/>
    <p:sldId id="257" r:id="rId5"/>
    <p:sldId id="274" r:id="rId6"/>
    <p:sldId id="258" r:id="rId7"/>
    <p:sldId id="259" r:id="rId8"/>
    <p:sldId id="269" r:id="rId9"/>
    <p:sldId id="271" r:id="rId10"/>
    <p:sldId id="265" r:id="rId11"/>
    <p:sldId id="266" r:id="rId12"/>
    <p:sldId id="268" r:id="rId13"/>
    <p:sldId id="267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92" r:id="rId23"/>
    <p:sldId id="284" r:id="rId24"/>
    <p:sldId id="285" r:id="rId25"/>
    <p:sldId id="286" r:id="rId26"/>
    <p:sldId id="287" r:id="rId27"/>
    <p:sldId id="288" r:id="rId28"/>
    <p:sldId id="290" r:id="rId29"/>
  </p:sldIdLst>
  <p:sldSz cx="9144000" cy="6858000" type="screen4x3"/>
  <p:notesSz cx="6858000" cy="9144000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14" y="-2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14E98-0809-499D-BCEF-B0C635F8C1F2}" type="datetimeFigureOut">
              <a:rPr lang="nl-BE" smtClean="0"/>
              <a:t>24/02/2017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6EF4-11B9-4363-B612-866B3DA16A5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901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6EF4-11B9-4363-B612-866B3DA16A5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480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27182"/>
            <a:ext cx="7772400" cy="2863273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7200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457200" y="3763241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  <a:latin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24878A50-4802-451C-AE51-05B4C211B0D7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061D8-0AE7-415E-8CDE-5EEF3E876147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622452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ee object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179"/>
            <a:ext cx="8229600" cy="114300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400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84921"/>
            <a:ext cx="4038600" cy="4525963"/>
          </a:xfrm>
        </p:spPr>
        <p:txBody>
          <a:bodyPr/>
          <a:lstStyle>
            <a:lvl1pPr>
              <a:defRPr sz="2800">
                <a:latin typeface="Trebuchet MS"/>
              </a:defRPr>
            </a:lvl1pPr>
            <a:lvl2pPr>
              <a:defRPr sz="2400">
                <a:latin typeface="Trebuchet MS"/>
              </a:defRPr>
            </a:lvl2pPr>
            <a:lvl3pPr>
              <a:defRPr sz="2000">
                <a:latin typeface="Trebuchet MS"/>
              </a:defRPr>
            </a:lvl3pPr>
            <a:lvl4pPr>
              <a:defRPr sz="1800">
                <a:latin typeface="Trebuchet MS"/>
              </a:defRPr>
            </a:lvl4pPr>
            <a:lvl5pPr>
              <a:defRPr sz="1800">
                <a:latin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1784922"/>
            <a:ext cx="4038600" cy="3494535"/>
          </a:xfrm>
        </p:spPr>
        <p:txBody>
          <a:bodyPr/>
          <a:lstStyle>
            <a:lvl1pPr>
              <a:defRPr sz="2800">
                <a:latin typeface="Trebuchet MS"/>
              </a:defRPr>
            </a:lvl1pPr>
            <a:lvl2pPr>
              <a:defRPr sz="2400">
                <a:latin typeface="Trebuchet MS"/>
              </a:defRPr>
            </a:lvl2pPr>
            <a:lvl3pPr>
              <a:defRPr sz="2000">
                <a:latin typeface="Trebuchet MS"/>
              </a:defRPr>
            </a:lvl3pPr>
            <a:lvl4pPr>
              <a:defRPr sz="1800">
                <a:latin typeface="Trebuchet M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CF85C488-D005-4067-A544-FA22E12B7A94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C8BDAF-25B5-4566-9A5B-C411D60FA44C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54262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27182"/>
            <a:ext cx="7772400" cy="2863273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7200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Subtitel 2"/>
          <p:cNvSpPr>
            <a:spLocks noGrp="1"/>
          </p:cNvSpPr>
          <p:nvPr>
            <p:ph type="subTitle" idx="1"/>
          </p:nvPr>
        </p:nvSpPr>
        <p:spPr>
          <a:xfrm>
            <a:off x="457200" y="3763241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  <a:latin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A769841F-44E1-4BAE-A7B1-6F5218CC6B1E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BD653-6AC0-4ACF-BB29-A92552E001A2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62508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4723"/>
            <a:ext cx="8229600" cy="1722727"/>
          </a:xfrm>
        </p:spPr>
        <p:txBody>
          <a:bodyPr>
            <a:noAutofit/>
          </a:bodyPr>
          <a:lstStyle>
            <a:lvl1pPr>
              <a:lnSpc>
                <a:spcPts val="47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6096000" cy="4066680"/>
          </a:xfrm>
        </p:spPr>
        <p:txBody>
          <a:bodyPr/>
          <a:lstStyle>
            <a:lvl1pPr>
              <a:defRPr>
                <a:latin typeface="Trebuchet MS"/>
              </a:defRPr>
            </a:lvl1pPr>
            <a:lvl2pPr>
              <a:defRPr>
                <a:latin typeface="Trebuchet MS"/>
              </a:defRPr>
            </a:lvl2pPr>
            <a:lvl3pPr>
              <a:defRPr>
                <a:latin typeface="Trebuchet MS"/>
              </a:defRPr>
            </a:lvl3pPr>
            <a:lvl4pPr>
              <a:defRPr>
                <a:latin typeface="Trebuchet MS"/>
              </a:defRPr>
            </a:lvl4pPr>
            <a:lvl5pPr>
              <a:defRPr>
                <a:latin typeface="Trebuchet MS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C23FAB63-99CD-4357-BA3D-75A4BC671ED0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4F96D-9D30-4C0D-9D53-D732F080C474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94804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13" y="2444173"/>
            <a:ext cx="7772400" cy="1362075"/>
          </a:xfrm>
        </p:spPr>
        <p:txBody>
          <a:bodyPr/>
          <a:lstStyle>
            <a:lvl1pPr algn="l">
              <a:lnSpc>
                <a:spcPts val="3800"/>
              </a:lnSpc>
              <a:defRPr sz="4000" b="1" cap="all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413" y="920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E0B18756-525A-4E95-BE48-EFAF752DF076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51172-7242-4479-B859-2AAC0B84853D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98526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9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677451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ACD0A159-12DF-4961-9811-2D8D067B3EA4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DF97F-DC74-463F-BD63-3FEBEBBEAC78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75419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wee object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179"/>
            <a:ext cx="8229600" cy="114300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400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84921"/>
            <a:ext cx="4038600" cy="4525963"/>
          </a:xfrm>
        </p:spPr>
        <p:txBody>
          <a:bodyPr/>
          <a:lstStyle>
            <a:lvl1pPr>
              <a:defRPr sz="2800">
                <a:latin typeface="Trebuchet MS"/>
              </a:defRPr>
            </a:lvl1pPr>
            <a:lvl2pPr>
              <a:defRPr sz="2400">
                <a:latin typeface="Trebuchet MS"/>
              </a:defRPr>
            </a:lvl2pPr>
            <a:lvl3pPr>
              <a:defRPr sz="2000">
                <a:latin typeface="Trebuchet MS"/>
              </a:defRPr>
            </a:lvl3pPr>
            <a:lvl4pPr>
              <a:defRPr sz="1800">
                <a:latin typeface="Trebuchet MS"/>
              </a:defRPr>
            </a:lvl4pPr>
            <a:lvl5pPr>
              <a:defRPr sz="1800">
                <a:latin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1784922"/>
            <a:ext cx="4038600" cy="3494535"/>
          </a:xfrm>
        </p:spPr>
        <p:txBody>
          <a:bodyPr/>
          <a:lstStyle>
            <a:lvl1pPr>
              <a:defRPr sz="2800">
                <a:latin typeface="Trebuchet MS"/>
              </a:defRPr>
            </a:lvl1pPr>
            <a:lvl2pPr>
              <a:defRPr sz="2400">
                <a:latin typeface="Trebuchet MS"/>
              </a:defRPr>
            </a:lvl2pPr>
            <a:lvl3pPr>
              <a:defRPr sz="2000">
                <a:latin typeface="Trebuchet MS"/>
              </a:defRPr>
            </a:lvl3pPr>
            <a:lvl4pPr>
              <a:defRPr sz="1800">
                <a:latin typeface="Trebuchet M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3A40171B-E171-4F23-9CC7-B80CF2076519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884541B-C4F0-46FE-8290-79AE2B7833A8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177492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2863"/>
            <a:ext cx="14224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jdelijke aanduiding voor datum 3"/>
          <p:cNvSpPr txBox="1">
            <a:spLocks/>
          </p:cNvSpPr>
          <p:nvPr/>
        </p:nvSpPr>
        <p:spPr>
          <a:xfrm>
            <a:off x="2306638" y="6508750"/>
            <a:ext cx="823912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fld id="{ADC273DE-1F9A-4902-8B39-E6D3D59A191A}" type="datetime1">
              <a:rPr lang="nl-NL" altLang="nl-BE" sz="1200">
                <a:solidFill>
                  <a:schemeClr val="bg1"/>
                </a:solidFill>
              </a:rPr>
              <a:pPr/>
              <a:t>24-2-2017</a:t>
            </a:fld>
            <a:endParaRPr lang="nl-NL" altLang="nl-BE" sz="1200">
              <a:solidFill>
                <a:schemeClr val="bg1"/>
              </a:solidFill>
            </a:endParaRPr>
          </a:p>
        </p:txBody>
      </p:sp>
      <p:sp>
        <p:nvSpPr>
          <p:cNvPr id="6" name="Tijdelijke aanduiding voor dianummer 5"/>
          <p:cNvSpPr txBox="1">
            <a:spLocks/>
          </p:cNvSpPr>
          <p:nvPr/>
        </p:nvSpPr>
        <p:spPr>
          <a:xfrm>
            <a:off x="5854700" y="6508750"/>
            <a:ext cx="684213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950B6C6C-049D-4ABE-BEEF-0B4E251886E9}" type="slidenum">
              <a:rPr lang="nl-NL" altLang="nl-BE" sz="1200">
                <a:solidFill>
                  <a:schemeClr val="bg1"/>
                </a:solidFill>
              </a:rPr>
              <a:pPr algn="r"/>
              <a:t>‹nr.›</a:t>
            </a:fld>
            <a:endParaRPr lang="nl-NL" altLang="nl-BE" sz="1200">
              <a:solidFill>
                <a:schemeClr val="bg1"/>
              </a:solidFill>
            </a:endParaRPr>
          </a:p>
        </p:txBody>
      </p:sp>
      <p:pic>
        <p:nvPicPr>
          <p:cNvPr id="7" name="Afbeelding 9" descr="PPT Logo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6545263"/>
            <a:ext cx="14224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27182"/>
            <a:ext cx="7772400" cy="2863273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720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Subtitel 2"/>
          <p:cNvSpPr>
            <a:spLocks noGrp="1"/>
          </p:cNvSpPr>
          <p:nvPr>
            <p:ph type="subTitle" idx="1"/>
          </p:nvPr>
        </p:nvSpPr>
        <p:spPr>
          <a:xfrm>
            <a:off x="457200" y="3763241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  <a:latin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9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B34CDE88-A657-41C5-84C9-ACE3547B469C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02300" y="6356350"/>
            <a:ext cx="6842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CCCA5241-B94A-41FF-9461-F64F6EA6EEF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766302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2863"/>
            <a:ext cx="14224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4723"/>
            <a:ext cx="8229600" cy="1722727"/>
          </a:xfrm>
        </p:spPr>
        <p:txBody>
          <a:bodyPr>
            <a:noAutofit/>
          </a:bodyPr>
          <a:lstStyle>
            <a:lvl1pPr>
              <a:lnSpc>
                <a:spcPts val="47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6096000" cy="406668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rebuchet MS"/>
              </a:defRPr>
            </a:lvl1pPr>
            <a:lvl2pPr>
              <a:defRPr>
                <a:solidFill>
                  <a:schemeClr val="accent1"/>
                </a:solidFill>
                <a:latin typeface="Trebuchet MS"/>
              </a:defRPr>
            </a:lvl2pPr>
            <a:lvl3pPr>
              <a:defRPr>
                <a:solidFill>
                  <a:schemeClr val="accent1"/>
                </a:solidFill>
                <a:latin typeface="Trebuchet MS"/>
              </a:defRPr>
            </a:lvl3pPr>
            <a:lvl4pPr>
              <a:defRPr>
                <a:solidFill>
                  <a:schemeClr val="accent1"/>
                </a:solidFill>
                <a:latin typeface="Trebuchet MS"/>
              </a:defRPr>
            </a:lvl4pPr>
            <a:lvl5pPr>
              <a:defRPr>
                <a:solidFill>
                  <a:schemeClr val="accent1"/>
                </a:solidFill>
                <a:latin typeface="Trebuchet MS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5FEC006B-E3CB-469B-9D5B-5A6F79438351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02300" y="6356350"/>
            <a:ext cx="6842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B395E87C-8A61-41B8-AF27-7CBDDED1A42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749005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2863"/>
            <a:ext cx="14224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13" y="2444173"/>
            <a:ext cx="7772400" cy="1362075"/>
          </a:xfrm>
        </p:spPr>
        <p:txBody>
          <a:bodyPr/>
          <a:lstStyle>
            <a:lvl1pPr algn="l">
              <a:lnSpc>
                <a:spcPts val="3800"/>
              </a:lnSpc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413" y="920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2A2763AB-F1C4-4118-A474-7DA4EED0F6A1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02300" y="6356350"/>
            <a:ext cx="6842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B3E7166B-87CF-4776-8EDC-6CECBCF39CE7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952005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2863"/>
            <a:ext cx="14224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9"/>
          </a:xfr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677451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  <a:latin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76C989E4-0D4F-4E97-A2B6-B12CC0C17525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02300" y="6356350"/>
            <a:ext cx="6842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D3A619DA-C1CD-4047-8348-07078E7BA329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00894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4723"/>
            <a:ext cx="8229600" cy="1722727"/>
          </a:xfrm>
        </p:spPr>
        <p:txBody>
          <a:bodyPr>
            <a:noAutofit/>
          </a:bodyPr>
          <a:lstStyle>
            <a:lvl1pPr>
              <a:lnSpc>
                <a:spcPts val="4700"/>
              </a:lnSpc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6096000" cy="40666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2D78D1FC-414B-472A-8E34-E85414E12B35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5F5ED-ABBC-4655-926C-CD33BF93FA7B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8791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wee objecte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Wi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2863"/>
            <a:ext cx="14224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179"/>
            <a:ext cx="8229600" cy="114300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84921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rebuchet MS"/>
              </a:defRPr>
            </a:lvl1pPr>
            <a:lvl2pPr>
              <a:defRPr sz="2400">
                <a:solidFill>
                  <a:schemeClr val="bg1"/>
                </a:solidFill>
                <a:latin typeface="Trebuchet MS"/>
              </a:defRPr>
            </a:lvl2pPr>
            <a:lvl3pPr>
              <a:defRPr sz="2000">
                <a:solidFill>
                  <a:schemeClr val="bg1"/>
                </a:solidFill>
                <a:latin typeface="Trebuchet MS"/>
              </a:defRPr>
            </a:lvl3pPr>
            <a:lvl4pPr>
              <a:defRPr sz="1800">
                <a:solidFill>
                  <a:schemeClr val="bg1"/>
                </a:solidFill>
                <a:latin typeface="Trebuchet MS"/>
              </a:defRPr>
            </a:lvl4pPr>
            <a:lvl5pPr>
              <a:defRPr sz="1800">
                <a:solidFill>
                  <a:schemeClr val="bg1"/>
                </a:solidFill>
                <a:latin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1784922"/>
            <a:ext cx="4038600" cy="349453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Trebuchet MS"/>
              </a:defRPr>
            </a:lvl1pPr>
            <a:lvl2pPr>
              <a:defRPr sz="2400">
                <a:solidFill>
                  <a:schemeClr val="bg1"/>
                </a:solidFill>
                <a:latin typeface="Trebuchet MS"/>
              </a:defRPr>
            </a:lvl2pPr>
            <a:lvl3pPr>
              <a:defRPr sz="2000">
                <a:solidFill>
                  <a:schemeClr val="bg1"/>
                </a:solidFill>
                <a:latin typeface="Trebuchet MS"/>
              </a:defRPr>
            </a:lvl3pPr>
            <a:lvl4pPr>
              <a:defRPr sz="1800">
                <a:solidFill>
                  <a:schemeClr val="bg1"/>
                </a:solidFill>
                <a:latin typeface="Trebuchet M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7971CF48-70B5-41F0-A244-584918EE1D10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rebuchet M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6"/>
          </p:nvPr>
        </p:nvSpPr>
        <p:spPr>
          <a:xfrm>
            <a:off x="5702300" y="6356350"/>
            <a:ext cx="6842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1216898A-A407-4CB8-BAF0-CF44E35A81DF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18841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13" y="2444173"/>
            <a:ext cx="7772400" cy="1362075"/>
          </a:xfrm>
        </p:spPr>
        <p:txBody>
          <a:bodyPr/>
          <a:lstStyle>
            <a:lvl1pPr algn="l">
              <a:lnSpc>
                <a:spcPts val="3800"/>
              </a:lnSpc>
              <a:defRPr sz="4000" b="1" cap="all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413" y="920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13FBA836-43BC-4251-9233-63E4431948C8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FEF65-BA59-4C91-9809-038FFE5DBD7D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128183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Blau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9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677451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 b="0" i="0">
                <a:latin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49D42DD1-B6C2-4496-BEB0-CA00C713094F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B24D-A667-4C70-973A-3D50F64BF6A9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61256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Blauw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179"/>
            <a:ext cx="8229600" cy="1143000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4400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84921"/>
            <a:ext cx="4038600" cy="4525963"/>
          </a:xfrm>
        </p:spPr>
        <p:txBody>
          <a:bodyPr/>
          <a:lstStyle>
            <a:lvl1pPr>
              <a:defRPr sz="2800" b="0" i="0">
                <a:latin typeface="Trebuchet MS"/>
              </a:defRPr>
            </a:lvl1pPr>
            <a:lvl2pPr>
              <a:defRPr sz="2400" b="0" i="0">
                <a:latin typeface="Trebuchet MS"/>
              </a:defRPr>
            </a:lvl2pPr>
            <a:lvl3pPr>
              <a:defRPr sz="2000" b="0" i="0">
                <a:latin typeface="Trebuchet MS"/>
              </a:defRPr>
            </a:lvl3pPr>
            <a:lvl4pPr>
              <a:defRPr sz="1800" b="0" i="0">
                <a:latin typeface="Trebuchet MS"/>
              </a:defRPr>
            </a:lvl4pPr>
            <a:lvl5pPr>
              <a:defRPr sz="1800" b="0" i="0">
                <a:latin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2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4648200" y="1784922"/>
            <a:ext cx="4038600" cy="3494535"/>
          </a:xfrm>
        </p:spPr>
        <p:txBody>
          <a:bodyPr/>
          <a:lstStyle>
            <a:lvl1pPr>
              <a:defRPr sz="2800" b="0" i="0">
                <a:latin typeface="Trebuchet MS"/>
              </a:defRPr>
            </a:lvl1pPr>
            <a:lvl2pPr>
              <a:defRPr sz="2400" b="0" i="0">
                <a:latin typeface="Trebuchet MS"/>
              </a:defRPr>
            </a:lvl2pPr>
            <a:lvl3pPr>
              <a:defRPr sz="2000" b="0" i="0">
                <a:latin typeface="Trebuchet MS"/>
              </a:defRPr>
            </a:lvl3pPr>
            <a:lvl4pPr>
              <a:defRPr sz="1800" b="0" i="0">
                <a:latin typeface="Trebuchet MS"/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4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4DD50F24-408A-4A85-A955-96EFC5A5C77C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B84F0F-AC97-48E0-9AE1-73C5B78D6EB0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36679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27182"/>
            <a:ext cx="7772400" cy="2863273"/>
          </a:xfrm>
        </p:spPr>
        <p:txBody>
          <a:bodyPr>
            <a:noAutofit/>
          </a:bodyPr>
          <a:lstStyle>
            <a:lvl1pPr>
              <a:lnSpc>
                <a:spcPts val="6500"/>
              </a:lnSpc>
              <a:defRPr sz="7200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Subtitel 2"/>
          <p:cNvSpPr>
            <a:spLocks noGrp="1"/>
          </p:cNvSpPr>
          <p:nvPr>
            <p:ph type="subTitle" idx="1"/>
          </p:nvPr>
        </p:nvSpPr>
        <p:spPr>
          <a:xfrm>
            <a:off x="457200" y="3763241"/>
            <a:ext cx="6400800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  <a:latin typeface="Trebuchet M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42BEBFC5-0801-4BCF-97A5-77D641884DE1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7FAF1-9084-42A2-9284-AD6728A26D96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92141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4723"/>
            <a:ext cx="8229600" cy="1722727"/>
          </a:xfrm>
        </p:spPr>
        <p:txBody>
          <a:bodyPr>
            <a:noAutofit/>
          </a:bodyPr>
          <a:lstStyle>
            <a:lvl1pPr>
              <a:lnSpc>
                <a:spcPts val="4700"/>
              </a:lnSpc>
              <a:defRPr sz="5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6096000" cy="4066680"/>
          </a:xfrm>
        </p:spPr>
        <p:txBody>
          <a:bodyPr/>
          <a:lstStyle>
            <a:lvl1pPr>
              <a:defRPr>
                <a:latin typeface="Trebuchet MS"/>
              </a:defRPr>
            </a:lvl1pPr>
            <a:lvl2pPr>
              <a:defRPr>
                <a:latin typeface="Trebuchet MS"/>
              </a:defRPr>
            </a:lvl2pPr>
            <a:lvl3pPr>
              <a:defRPr>
                <a:latin typeface="Trebuchet MS"/>
              </a:defRPr>
            </a:lvl3pPr>
            <a:lvl4pPr>
              <a:defRPr>
                <a:latin typeface="Trebuchet MS"/>
              </a:defRPr>
            </a:lvl4pPr>
            <a:lvl5pPr>
              <a:defRPr>
                <a:latin typeface="Trebuchet MS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94611AC3-2CC0-44AD-8950-D9F971A32B7A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E92B-7F33-4CF9-B088-C5FFA3821BF1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3251865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13" y="2444173"/>
            <a:ext cx="7772400" cy="1362075"/>
          </a:xfrm>
        </p:spPr>
        <p:txBody>
          <a:bodyPr/>
          <a:lstStyle>
            <a:lvl1pPr algn="l">
              <a:lnSpc>
                <a:spcPts val="3800"/>
              </a:lnSpc>
              <a:defRPr sz="4000" b="1" cap="all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1413" y="92089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Trebuchet M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73F97688-7E4C-4922-9AC3-2C6249EC19BF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459022-AD23-48B6-800C-F9EFE3920378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53056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Afbeelding met bijschrif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 descr="PPT LogoBlauw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391275"/>
            <a:ext cx="14287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5486400" cy="566739"/>
          </a:xfrm>
        </p:spPr>
        <p:txBody>
          <a:bodyPr anchor="b"/>
          <a:lstStyle>
            <a:lvl1pPr algn="l">
              <a:defRPr sz="2000" b="1" baseline="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6774512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Trebuchet M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2154238" y="6356350"/>
            <a:ext cx="823912" cy="365125"/>
          </a:xfrm>
        </p:spPr>
        <p:txBody>
          <a:bodyPr/>
          <a:lstStyle>
            <a:lvl1pPr>
              <a:defRPr/>
            </a:lvl1pPr>
          </a:lstStyle>
          <a:p>
            <a:fld id="{218023E6-3376-4D1D-B246-59E1F1E1ABC5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1A6F3-C652-4934-964F-8F69BB7362F0}" type="slidenum">
              <a:rPr lang="nl-NL" altLang="nl-BE"/>
              <a:pPr/>
              <a:t>‹nr.›</a:t>
            </a:fld>
            <a:endParaRPr lang="nl-NL" altLang="nl-BE"/>
          </a:p>
        </p:txBody>
      </p:sp>
    </p:spTree>
    <p:extLst>
      <p:ext uri="{BB962C8B-B14F-4D97-AF65-F5344CB8AC3E}">
        <p14:creationId xmlns:p14="http://schemas.microsoft.com/office/powerpoint/2010/main" val="241229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BE" dirty="0" smtClean="0"/>
              <a:t>ALS JE HIER KLIKT </a:t>
            </a:r>
            <a:br>
              <a:rPr lang="nl-BE" dirty="0" smtClean="0"/>
            </a:br>
            <a:r>
              <a:rPr lang="nl-BE" dirty="0" smtClean="0"/>
              <a:t>KAN JE EEN TITEL TYPEN</a:t>
            </a:r>
            <a:endParaRPr lang="nl-NL" dirty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 smtClean="0"/>
              <a:t>Klik om een tekst te typen</a:t>
            </a:r>
          </a:p>
          <a:p>
            <a:pPr lvl="1"/>
            <a:r>
              <a:rPr lang="nl-BE" altLang="nl-BE" smtClean="0"/>
              <a:t>Tweede niveau</a:t>
            </a:r>
          </a:p>
          <a:p>
            <a:pPr lvl="2"/>
            <a:r>
              <a:rPr lang="nl-BE" altLang="nl-BE" smtClean="0"/>
              <a:t>Derde niveau</a:t>
            </a:r>
          </a:p>
          <a:p>
            <a:pPr lvl="3"/>
            <a:r>
              <a:rPr lang="nl-BE" altLang="nl-BE" smtClean="0"/>
              <a:t>Vierde niveau</a:t>
            </a:r>
          </a:p>
          <a:p>
            <a:pPr lvl="4"/>
            <a:r>
              <a:rPr lang="nl-BE" altLang="nl-BE" smtClean="0"/>
              <a:t>Vijfde niveau</a:t>
            </a:r>
            <a:endParaRPr lang="nl-NL" alt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fld id="{CE52F73A-D25D-4CC0-A937-388648497ED9}" type="datetimeFigureOut">
              <a:rPr lang="nl-NL" altLang="nl-BE"/>
              <a:pPr/>
              <a:t>24-2-2017</a:t>
            </a:fld>
            <a:endParaRPr lang="nl-NL" alt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449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tx1"/>
                </a:solidFill>
                <a:latin typeface="Tahoma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231063" y="6356350"/>
            <a:ext cx="145573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fld id="{78F02251-B729-40A3-A393-274D95DF4174}" type="slidenum">
              <a:rPr lang="nl-NL" altLang="nl-BE"/>
              <a:pPr/>
              <a:t>‹nr.›</a:t>
            </a:fld>
            <a:endParaRPr lang="nl-NL" alt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</p:sldLayoutIdLst>
  <p:txStyles>
    <p:titleStyle>
      <a:lvl1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 kern="1200" cap="all">
          <a:solidFill>
            <a:schemeClr val="tx2"/>
          </a:solidFill>
          <a:latin typeface="Trebuchet MS"/>
          <a:ea typeface="MS PGothic" panose="020B0600070205080204" pitchFamily="34" charset="-128"/>
          <a:cs typeface="+mj-cs"/>
        </a:defRPr>
      </a:lvl1pPr>
      <a:lvl2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2pPr>
      <a:lvl3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3pPr>
      <a:lvl4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4pPr>
      <a:lvl5pPr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5pPr>
      <a:lvl6pPr marL="4572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6pPr>
      <a:lvl7pPr marL="9144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7pPr>
      <a:lvl8pPr marL="13716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8pPr>
      <a:lvl9pPr marL="1828800" algn="l" defTabSz="457200" rtl="0" eaLnBrk="1" fontAlgn="base" hangingPunct="1">
        <a:lnSpc>
          <a:spcPts val="34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Tahoma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ahoma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ahoma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ahoma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47438"/>
            <a:ext cx="8229600" cy="1722727"/>
          </a:xfrm>
        </p:spPr>
        <p:txBody>
          <a:bodyPr/>
          <a:lstStyle/>
          <a:p>
            <a:pPr algn="ctr"/>
            <a:r>
              <a:rPr lang="nl-BE" sz="5400" dirty="0" smtClean="0"/>
              <a:t>Welkom</a:t>
            </a:r>
            <a:endParaRPr lang="nl-BE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355771"/>
            <a:ext cx="6096000" cy="876102"/>
          </a:xfrm>
        </p:spPr>
        <p:txBody>
          <a:bodyPr/>
          <a:lstStyle/>
          <a:p>
            <a:r>
              <a:rPr lang="nl-BE" dirty="0" smtClean="0"/>
              <a:t>Brussel, 25/02/2017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465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2.1.1 Samenwerking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165193"/>
            <a:ext cx="7979229" cy="4066680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Federatie</a:t>
            </a:r>
            <a:endParaRPr lang="nl-BE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3650511" y="4907782"/>
            <a:ext cx="1112876" cy="7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b="0" i="0" kern="1200">
                <a:solidFill>
                  <a:schemeClr val="tx2"/>
                </a:solidFill>
                <a:latin typeface="Tahoma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8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/>
              <a:t>Club</a:t>
            </a:r>
            <a:endParaRPr lang="nl-BE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5355264" y="3245852"/>
            <a:ext cx="2030819" cy="76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b="0" i="0" kern="1200">
                <a:solidFill>
                  <a:schemeClr val="tx2"/>
                </a:solidFill>
                <a:latin typeface="Tahoma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8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/>
              <a:t>Gemeente</a:t>
            </a:r>
            <a:endParaRPr lang="nl-BE" dirty="0"/>
          </a:p>
        </p:txBody>
      </p:sp>
      <p:sp>
        <p:nvSpPr>
          <p:cNvPr id="8" name="Toelichting met pijl in vier richtingen 7"/>
          <p:cNvSpPr/>
          <p:nvPr/>
        </p:nvSpPr>
        <p:spPr>
          <a:xfrm>
            <a:off x="2838893" y="2532146"/>
            <a:ext cx="2392326" cy="2196807"/>
          </a:xfrm>
          <a:prstGeom prst="quadArrowCallout">
            <a:avLst>
              <a:gd name="adj1" fmla="val 11739"/>
              <a:gd name="adj2" fmla="val 18515"/>
              <a:gd name="adj3" fmla="val 18515"/>
              <a:gd name="adj4" fmla="val 481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457200" y="2996406"/>
            <a:ext cx="2257647" cy="106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3200" b="0" i="0" kern="1200">
                <a:solidFill>
                  <a:schemeClr val="tx2"/>
                </a:solidFill>
                <a:latin typeface="Tahoma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8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 b="0" i="0" kern="1200">
                <a:solidFill>
                  <a:schemeClr val="tx1"/>
                </a:solidFill>
                <a:latin typeface="Tahoma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BE" dirty="0" smtClean="0"/>
              <a:t>Sportwerk Vlaanderen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9472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2.1.2 Doel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28825"/>
            <a:ext cx="8229600" cy="420304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Running stimuleren in een georganiseerd verband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Loopgroepen stimuleren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Doorstroming naar de verenigingen stimuleren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b="1" dirty="0" smtClean="0"/>
              <a:t>Meer recreanten in de federatie</a:t>
            </a:r>
          </a:p>
        </p:txBody>
      </p:sp>
    </p:spTree>
    <p:extLst>
      <p:ext uri="{BB962C8B-B14F-4D97-AF65-F5344CB8AC3E}">
        <p14:creationId xmlns:p14="http://schemas.microsoft.com/office/powerpoint/2010/main" val="30731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2.1.3 Noden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8229600" cy="40666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Loopbegeleiders / loopbuddy’s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begeleiding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Ondersteunende APP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Promotiemiddelen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6404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2.1.4 Uitdagingen voor de beleidscommissie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165193"/>
            <a:ext cx="8067675" cy="40666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Aantrekkelijke aansluiting van recreanten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BE" dirty="0" smtClean="0"/>
              <a:t>Meerwaarde voor recreanten creëren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Aanpassingen statuten / HR </a:t>
            </a:r>
            <a:r>
              <a:rPr lang="nl-BE" dirty="0" err="1" smtClean="0"/>
              <a:t>ifv</a:t>
            </a:r>
            <a:r>
              <a:rPr lang="nl-BE" dirty="0" smtClean="0"/>
              <a:t>. aansluiting van recreatieve verenigingen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…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614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2.1.5 Timing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81150"/>
            <a:ext cx="8229601" cy="4517373"/>
          </a:xfrm>
        </p:spPr>
        <p:txBody>
          <a:bodyPr/>
          <a:lstStyle/>
          <a:p>
            <a:pPr marL="0" indent="0">
              <a:buNone/>
            </a:pPr>
            <a:r>
              <a:rPr lang="nl-BE" b="1" dirty="0" smtClean="0"/>
              <a:t>2017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Uitwerking van project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Ontwikkelen van ondersteunend materiaal begeleiders + APP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Poule van loopbegeleiders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BE" dirty="0" smtClean="0"/>
              <a:t>Promotiemateriaal</a:t>
            </a:r>
          </a:p>
          <a:p>
            <a:pPr marL="0" indent="0">
              <a:buNone/>
            </a:pPr>
            <a:r>
              <a:rPr lang="nl-BE" b="1" dirty="0" smtClean="0"/>
              <a:t>2018</a:t>
            </a:r>
          </a:p>
          <a:p>
            <a:pPr marL="0" indent="0">
              <a:buNone/>
            </a:pPr>
            <a:r>
              <a:rPr lang="nl-BE" dirty="0" smtClean="0"/>
              <a:t>Opstart van het project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343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441039"/>
            <a:ext cx="9144000" cy="286327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ea typeface="+mj-ea"/>
              </a:rPr>
              <a:t>2.2 Recreatiesportfonds</a:t>
            </a:r>
            <a:br>
              <a:rPr lang="nl-NL" sz="5400" dirty="0" smtClean="0">
                <a:ea typeface="+mj-ea"/>
              </a:rPr>
            </a:br>
            <a:r>
              <a:rPr lang="nl-NL" sz="4400" dirty="0" smtClean="0">
                <a:solidFill>
                  <a:schemeClr val="bg1"/>
                </a:solidFill>
                <a:ea typeface="+mj-ea"/>
              </a:rPr>
              <a:t>evaluatie 2016</a:t>
            </a:r>
            <a:br>
              <a:rPr lang="nl-NL" sz="4400" dirty="0" smtClean="0">
                <a:solidFill>
                  <a:schemeClr val="bg1"/>
                </a:solidFill>
                <a:ea typeface="+mj-ea"/>
              </a:rPr>
            </a:br>
            <a:r>
              <a:rPr lang="nl-NL" sz="4400" dirty="0" smtClean="0">
                <a:solidFill>
                  <a:schemeClr val="bg1"/>
                </a:solidFill>
                <a:ea typeface="+mj-ea"/>
              </a:rPr>
              <a:t> wat in 2017?</a:t>
            </a:r>
            <a:endParaRPr lang="nl-NL" sz="4400" dirty="0">
              <a:solidFill>
                <a:schemeClr val="bg1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711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2.2.1 Overzicht 2016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165193"/>
            <a:ext cx="8229601" cy="4066680"/>
          </a:xfrm>
        </p:spPr>
        <p:txBody>
          <a:bodyPr/>
          <a:lstStyle/>
          <a:p>
            <a:r>
              <a:rPr lang="nl-BE" dirty="0" smtClean="0"/>
              <a:t>In 2016 werd het reglement gewijzigd met als doel een eerlijkere quotering</a:t>
            </a:r>
          </a:p>
          <a:p>
            <a:r>
              <a:rPr lang="nl-BE" dirty="0" smtClean="0"/>
              <a:t>‘Geen’ voorwaarden meer voor indienen</a:t>
            </a:r>
          </a:p>
          <a:p>
            <a:r>
              <a:rPr lang="nl-BE" dirty="0" smtClean="0"/>
              <a:t>Budget opgetrokken van 15.000 naar 30.000 euro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901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2.2.2 Cijfers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8382000" cy="4066680"/>
          </a:xfrm>
        </p:spPr>
        <p:txBody>
          <a:bodyPr/>
          <a:lstStyle/>
          <a:p>
            <a:r>
              <a:rPr lang="nl-BE" dirty="0" smtClean="0"/>
              <a:t>52 dossiers ingediend (2015: 50, 2014: 37)</a:t>
            </a:r>
          </a:p>
          <a:p>
            <a:pPr lvl="1"/>
            <a:r>
              <a:rPr lang="nl-BE" dirty="0" smtClean="0"/>
              <a:t>60% van alle clubs</a:t>
            </a:r>
          </a:p>
          <a:p>
            <a:r>
              <a:rPr lang="nl-BE" dirty="0" smtClean="0"/>
              <a:t>Meeste niet-indienende clubs hebben geen of weinig recreanten</a:t>
            </a:r>
          </a:p>
          <a:p>
            <a:pPr lvl="1"/>
            <a:r>
              <a:rPr lang="nl-BE" dirty="0" smtClean="0"/>
              <a:t>Nochtans kon iedereen dossier indienen</a:t>
            </a:r>
          </a:p>
          <a:p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1904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2.2.2 Cijfers</a:t>
            </a:r>
            <a:br>
              <a:rPr lang="nl-BE" dirty="0" smtClean="0"/>
            </a:br>
            <a:r>
              <a:rPr lang="nl-BE" sz="2400" dirty="0" smtClean="0"/>
              <a:t>Enkele gemiddelden</a:t>
            </a:r>
            <a:endParaRPr lang="nl-BE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7646894" cy="4066680"/>
          </a:xfrm>
        </p:spPr>
        <p:txBody>
          <a:bodyPr/>
          <a:lstStyle/>
          <a:p>
            <a:r>
              <a:rPr lang="nl-BE" dirty="0"/>
              <a:t>Aantal </a:t>
            </a:r>
            <a:r>
              <a:rPr lang="nl-BE" dirty="0" smtClean="0"/>
              <a:t>recreanten: </a:t>
            </a:r>
            <a:r>
              <a:rPr lang="nl-BE" dirty="0"/>
              <a:t>106 </a:t>
            </a:r>
            <a:endParaRPr lang="nl-BE" dirty="0" smtClean="0"/>
          </a:p>
          <a:p>
            <a:pPr lvl="1"/>
            <a:r>
              <a:rPr lang="nl-BE" dirty="0" smtClean="0"/>
              <a:t>Op 86 </a:t>
            </a:r>
            <a:r>
              <a:rPr lang="nl-BE" dirty="0"/>
              <a:t>clubs: </a:t>
            </a:r>
            <a:r>
              <a:rPr lang="nl-BE" dirty="0" smtClean="0"/>
              <a:t>72</a:t>
            </a:r>
            <a:endParaRPr lang="nl-BE" dirty="0"/>
          </a:p>
          <a:p>
            <a:r>
              <a:rPr lang="nl-BE" dirty="0"/>
              <a:t>S2R: 52</a:t>
            </a:r>
          </a:p>
          <a:p>
            <a:pPr lvl="1"/>
            <a:r>
              <a:rPr lang="nl-BE" dirty="0" smtClean="0"/>
              <a:t>Doorstroom </a:t>
            </a:r>
            <a:r>
              <a:rPr lang="nl-BE" dirty="0"/>
              <a:t>lidmaatschap: 22,5</a:t>
            </a:r>
            <a:r>
              <a:rPr lang="nl-BE" dirty="0" smtClean="0"/>
              <a:t>%</a:t>
            </a:r>
          </a:p>
          <a:p>
            <a:r>
              <a:rPr lang="nl-BE" dirty="0" smtClean="0"/>
              <a:t>Trainers: 7</a:t>
            </a:r>
          </a:p>
          <a:p>
            <a:pPr lvl="1"/>
            <a:r>
              <a:rPr lang="nl-BE" dirty="0" smtClean="0"/>
              <a:t>Met diploma: 2,5</a:t>
            </a:r>
          </a:p>
          <a:p>
            <a:r>
              <a:rPr lang="nl-BE" dirty="0" smtClean="0"/>
              <a:t>Trainers volgen min 1 bijscholing: 2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227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2.2.3 Belangrijkste bevindingen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165193"/>
            <a:ext cx="7969625" cy="4066680"/>
          </a:xfrm>
        </p:spPr>
        <p:txBody>
          <a:bodyPr/>
          <a:lstStyle/>
          <a:p>
            <a:r>
              <a:rPr lang="nl-BE" dirty="0" smtClean="0"/>
              <a:t>Recreatiecoördinator</a:t>
            </a:r>
          </a:p>
          <a:p>
            <a:r>
              <a:rPr lang="nl-BE" dirty="0" smtClean="0"/>
              <a:t>1 trainer per 16 zuivere recreanten</a:t>
            </a:r>
          </a:p>
          <a:p>
            <a:pPr lvl="1"/>
            <a:r>
              <a:rPr lang="nl-BE" dirty="0" smtClean="0"/>
              <a:t>1/23 met start 2 run deelnemers bijgeteld</a:t>
            </a:r>
          </a:p>
          <a:p>
            <a:pPr lvl="1"/>
            <a:r>
              <a:rPr lang="nl-BE" dirty="0" smtClean="0"/>
              <a:t>= vrij veel trainers</a:t>
            </a:r>
          </a:p>
          <a:p>
            <a:r>
              <a:rPr lang="nl-BE" dirty="0" smtClean="0"/>
              <a:t>Blijvend start 2 run aanbod</a:t>
            </a:r>
          </a:p>
          <a:p>
            <a:pPr lvl="1"/>
            <a:r>
              <a:rPr lang="nl-BE" dirty="0" smtClean="0"/>
              <a:t>Aanpassing nodig?</a:t>
            </a:r>
          </a:p>
          <a:p>
            <a:pPr lvl="1"/>
            <a:r>
              <a:rPr lang="nl-BE" dirty="0" smtClean="0"/>
              <a:t>Nieuwe aanpak?</a:t>
            </a:r>
          </a:p>
        </p:txBody>
      </p:sp>
    </p:spTree>
    <p:extLst>
      <p:ext uri="{BB962C8B-B14F-4D97-AF65-F5344CB8AC3E}">
        <p14:creationId xmlns:p14="http://schemas.microsoft.com/office/powerpoint/2010/main" val="129118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sz="5400" dirty="0" smtClean="0"/>
              <a:t>Programma</a:t>
            </a:r>
            <a:endParaRPr lang="nl-BE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165193"/>
            <a:ext cx="8229601" cy="4066680"/>
          </a:xfrm>
        </p:spPr>
        <p:txBody>
          <a:bodyPr/>
          <a:lstStyle/>
          <a:p>
            <a:pPr marL="0" indent="0">
              <a:buNone/>
              <a:tabLst>
                <a:tab pos="2605088" algn="l"/>
              </a:tabLst>
            </a:pPr>
            <a:r>
              <a:rPr lang="nl-BE" dirty="0" smtClean="0"/>
              <a:t>10u00-10u20</a:t>
            </a:r>
            <a:r>
              <a:rPr lang="nl-BE" dirty="0"/>
              <a:t>	</a:t>
            </a:r>
            <a:r>
              <a:rPr lang="nl-BE" dirty="0" smtClean="0"/>
              <a:t>	 Recreatiebeleid 2017-2020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10u20-10u30	Recreatiesportfonds + 									Uitreiking brevetten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10u30-12u00	Van joggen naar 											jogwedstrijden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12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2.2.3 Belangrijkste bevindingen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2165193"/>
            <a:ext cx="8142515" cy="4066680"/>
          </a:xfrm>
        </p:spPr>
        <p:txBody>
          <a:bodyPr/>
          <a:lstStyle/>
          <a:p>
            <a:r>
              <a:rPr lang="nl-BE" dirty="0" smtClean="0"/>
              <a:t>Begrip recreatieve werking niet altijd even duidelijk</a:t>
            </a:r>
          </a:p>
          <a:p>
            <a:r>
              <a:rPr lang="nl-BE" dirty="0" smtClean="0"/>
              <a:t>Websites goed onderhouden</a:t>
            </a:r>
          </a:p>
          <a:p>
            <a:pPr lvl="1"/>
            <a:r>
              <a:rPr lang="nl-BE" dirty="0" smtClean="0"/>
              <a:t>Info voor buitenstaanders kan meestal beter</a:t>
            </a:r>
          </a:p>
          <a:p>
            <a:r>
              <a:rPr lang="nl-BE" dirty="0" smtClean="0"/>
              <a:t>Veel sportieve of sociale events voor recreatieve leden</a:t>
            </a:r>
          </a:p>
          <a:p>
            <a:r>
              <a:rPr lang="nl-BE" dirty="0" smtClean="0"/>
              <a:t>Groot aanbod </a:t>
            </a:r>
            <a:r>
              <a:rPr lang="nl-BE" dirty="0" err="1" smtClean="0"/>
              <a:t>joggings</a:t>
            </a:r>
            <a:r>
              <a:rPr lang="nl-BE" dirty="0" smtClean="0"/>
              <a:t> (38 </a:t>
            </a:r>
            <a:r>
              <a:rPr lang="nl-BE" dirty="0" err="1" smtClean="0"/>
              <a:t>vd</a:t>
            </a:r>
            <a:r>
              <a:rPr lang="nl-BE" dirty="0" smtClean="0"/>
              <a:t> 52 clubs)</a:t>
            </a:r>
          </a:p>
        </p:txBody>
      </p:sp>
    </p:spTree>
    <p:extLst>
      <p:ext uri="{BB962C8B-B14F-4D97-AF65-F5344CB8AC3E}">
        <p14:creationId xmlns:p14="http://schemas.microsoft.com/office/powerpoint/2010/main" val="3007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2.2.4 Aanpassingen 2017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2427514"/>
            <a:ext cx="8229600" cy="3630187"/>
          </a:xfrm>
        </p:spPr>
        <p:txBody>
          <a:bodyPr/>
          <a:lstStyle/>
          <a:p>
            <a:r>
              <a:rPr lang="nl-BE" dirty="0"/>
              <a:t>Financiering door de Vlaamse </a:t>
            </a:r>
            <a:r>
              <a:rPr lang="nl-BE" dirty="0" smtClean="0"/>
              <a:t>Overheid</a:t>
            </a:r>
            <a:endParaRPr lang="nl-BE" dirty="0"/>
          </a:p>
          <a:p>
            <a:r>
              <a:rPr lang="nl-BE" dirty="0"/>
              <a:t>Uitbreiding van middelen </a:t>
            </a:r>
            <a:r>
              <a:rPr lang="nl-BE" dirty="0">
                <a:sym typeface="Wingdings" panose="05000000000000000000" pitchFamily="2" charset="2"/>
              </a:rPr>
              <a:t> € </a:t>
            </a:r>
            <a:r>
              <a:rPr lang="nl-BE" dirty="0" smtClean="0">
                <a:sym typeface="Wingdings" panose="05000000000000000000" pitchFamily="2" charset="2"/>
              </a:rPr>
              <a:t>50.00</a:t>
            </a:r>
          </a:p>
          <a:p>
            <a:pPr lvl="1"/>
            <a:r>
              <a:rPr lang="nl-BE" dirty="0" smtClean="0">
                <a:sym typeface="Wingdings" panose="05000000000000000000" pitchFamily="2" charset="2"/>
              </a:rPr>
              <a:t>Bestedingsmogelijkheden van budget wordt gewijzigd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Geen wijzigingen in </a:t>
            </a:r>
            <a:r>
              <a:rPr lang="nl-BE" dirty="0" smtClean="0">
                <a:sym typeface="Wingdings" panose="05000000000000000000" pitchFamily="2" charset="2"/>
              </a:rPr>
              <a:t>reglement</a:t>
            </a:r>
          </a:p>
          <a:p>
            <a:r>
              <a:rPr lang="nl-BE" dirty="0" smtClean="0">
                <a:sym typeface="Wingdings" panose="05000000000000000000" pitchFamily="2" charset="2"/>
              </a:rPr>
              <a:t>Nieuw reglement en aanvraagformulier op website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18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50552"/>
            <a:ext cx="8229600" cy="1722727"/>
          </a:xfrm>
        </p:spPr>
        <p:txBody>
          <a:bodyPr/>
          <a:lstStyle/>
          <a:p>
            <a:r>
              <a:rPr lang="nl-BE" sz="3600" dirty="0" smtClean="0"/>
              <a:t>Website: www.atletiek.be</a:t>
            </a:r>
            <a:r>
              <a:rPr lang="nl-BE" sz="4800" dirty="0" smtClean="0"/>
              <a:t/>
            </a:r>
            <a:br>
              <a:rPr lang="nl-BE" sz="4800" dirty="0" smtClean="0"/>
            </a:br>
            <a:r>
              <a:rPr lang="nl-BE" sz="2000" dirty="0">
                <a:solidFill>
                  <a:srgbClr val="32327D"/>
                </a:solidFill>
              </a:rPr>
              <a:t>http://www.atletiek.be/club/fondsen#recreatiesportfonds</a:t>
            </a:r>
            <a:r>
              <a:rPr lang="nl-BE" sz="2000" dirty="0"/>
              <a:t/>
            </a:r>
            <a:br>
              <a:rPr lang="nl-BE" sz="2000" dirty="0"/>
            </a:br>
            <a:endParaRPr lang="nl-BE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8229600" cy="4066680"/>
          </a:xfrm>
        </p:spPr>
        <p:txBody>
          <a:bodyPr/>
          <a:lstStyle/>
          <a:p>
            <a:endParaRPr lang="nl-BE" dirty="0" smtClean="0"/>
          </a:p>
          <a:p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8858" r="25678" b="956"/>
          <a:stretch/>
        </p:blipFill>
        <p:spPr bwMode="auto">
          <a:xfrm>
            <a:off x="1926768" y="1529641"/>
            <a:ext cx="5116287" cy="51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210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2.2.5. Uitreiking </a:t>
            </a:r>
            <a:r>
              <a:rPr lang="nl-BE" dirty="0" err="1" smtClean="0"/>
              <a:t>labels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457200" y="2165193"/>
            <a:ext cx="7554686" cy="4066680"/>
          </a:xfrm>
        </p:spPr>
        <p:txBody>
          <a:bodyPr/>
          <a:lstStyle/>
          <a:p>
            <a:r>
              <a:rPr lang="nl-BE" dirty="0" smtClean="0"/>
              <a:t>Gemiddelde score: 501 op 800</a:t>
            </a:r>
          </a:p>
          <a:p>
            <a:r>
              <a:rPr lang="nl-BE" dirty="0" smtClean="0"/>
              <a:t>Gouden recreatieclub (9)</a:t>
            </a:r>
          </a:p>
          <a:p>
            <a:pPr lvl="1"/>
            <a:r>
              <a:rPr lang="nl-BE" dirty="0" smtClean="0"/>
              <a:t>ACHL					ACW</a:t>
            </a:r>
          </a:p>
          <a:p>
            <a:pPr lvl="1"/>
            <a:r>
              <a:rPr lang="nl-BE" dirty="0" smtClean="0"/>
              <a:t>ALVA					AVR</a:t>
            </a:r>
          </a:p>
          <a:p>
            <a:pPr lvl="1"/>
            <a:r>
              <a:rPr lang="nl-BE" dirty="0" smtClean="0"/>
              <a:t>BVAC					DAC</a:t>
            </a:r>
          </a:p>
          <a:p>
            <a:pPr lvl="1"/>
            <a:r>
              <a:rPr lang="nl-BE" dirty="0" smtClean="0"/>
              <a:t>ESAK					VAC</a:t>
            </a:r>
          </a:p>
          <a:p>
            <a:pPr lvl="1"/>
            <a:r>
              <a:rPr lang="nl-BE" dirty="0" smtClean="0"/>
              <a:t>VITA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25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2.2.5. Uitreiking </a:t>
            </a:r>
            <a:r>
              <a:rPr lang="nl-BE" dirty="0" err="1" smtClean="0"/>
              <a:t>labels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2165193"/>
            <a:ext cx="7135907" cy="4066680"/>
          </a:xfrm>
        </p:spPr>
        <p:txBody>
          <a:bodyPr/>
          <a:lstStyle/>
          <a:p>
            <a:r>
              <a:rPr lang="nl-BE" dirty="0" smtClean="0"/>
              <a:t>Zilveren recreatieclub (18)</a:t>
            </a:r>
          </a:p>
          <a:p>
            <a:pPr lvl="1"/>
            <a:r>
              <a:rPr lang="nl-BE" dirty="0" smtClean="0"/>
              <a:t>ABES				ACBR					ADD</a:t>
            </a:r>
            <a:endParaRPr lang="nl-BE" dirty="0"/>
          </a:p>
          <a:p>
            <a:pPr lvl="1"/>
            <a:r>
              <a:rPr lang="nl-BE" dirty="0" smtClean="0"/>
              <a:t>AVLO</a:t>
            </a:r>
            <a:r>
              <a:rPr lang="nl-BE" dirty="0"/>
              <a:t>	</a:t>
            </a:r>
            <a:r>
              <a:rPr lang="nl-BE" dirty="0" smtClean="0"/>
              <a:t>			AVMO					AZW</a:t>
            </a:r>
          </a:p>
          <a:p>
            <a:pPr lvl="1"/>
            <a:r>
              <a:rPr lang="nl-BE" dirty="0" smtClean="0"/>
              <a:t>BRAB				DCLA					KAPE</a:t>
            </a:r>
          </a:p>
          <a:p>
            <a:pPr lvl="1"/>
            <a:r>
              <a:rPr lang="nl-BE" dirty="0" smtClean="0"/>
              <a:t>KKS					LIER					LYRA</a:t>
            </a:r>
          </a:p>
          <a:p>
            <a:pPr lvl="1"/>
            <a:r>
              <a:rPr lang="nl-BE" dirty="0" smtClean="0"/>
              <a:t>OB					RCG					VMOL</a:t>
            </a:r>
          </a:p>
          <a:p>
            <a:pPr lvl="1"/>
            <a:r>
              <a:rPr lang="nl-BE" dirty="0" smtClean="0"/>
              <a:t>VOLH				VS						ZWAT</a:t>
            </a:r>
          </a:p>
          <a:p>
            <a:pPr lvl="1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78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2.2.5. Uitreiking </a:t>
            </a:r>
            <a:r>
              <a:rPr lang="nl-BE" dirty="0" err="1" smtClean="0"/>
              <a:t>labels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7162800" cy="4066680"/>
          </a:xfrm>
        </p:spPr>
        <p:txBody>
          <a:bodyPr/>
          <a:lstStyle/>
          <a:p>
            <a:r>
              <a:rPr lang="nl-BE" dirty="0" smtClean="0"/>
              <a:t>Bronzen recreatieclub (15)</a:t>
            </a:r>
          </a:p>
          <a:p>
            <a:pPr lvl="1"/>
            <a:r>
              <a:rPr lang="nl-BE" dirty="0" smtClean="0"/>
              <a:t>ACP					ARAC					ASVO</a:t>
            </a:r>
          </a:p>
          <a:p>
            <a:pPr lvl="1"/>
            <a:r>
              <a:rPr lang="nl-BE" dirty="0" smtClean="0"/>
              <a:t>AVKA				DUFF					FLAC</a:t>
            </a:r>
          </a:p>
          <a:p>
            <a:pPr lvl="1"/>
            <a:r>
              <a:rPr lang="nl-BE" dirty="0" smtClean="0"/>
              <a:t>KAAG				LEBB					LOND</a:t>
            </a:r>
          </a:p>
          <a:p>
            <a:pPr lvl="1"/>
            <a:r>
              <a:rPr lang="nl-BE" dirty="0" smtClean="0"/>
              <a:t>OEH				RAM					ROBA</a:t>
            </a:r>
          </a:p>
          <a:p>
            <a:pPr lvl="1"/>
            <a:r>
              <a:rPr lang="nl-BE" dirty="0" smtClean="0"/>
              <a:t>SGOL				STAX					ZA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535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2.2.5. Uitreiking </a:t>
            </a:r>
            <a:r>
              <a:rPr lang="nl-BE" dirty="0" err="1" smtClean="0"/>
              <a:t>labels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Geen label behaald (10)</a:t>
            </a:r>
          </a:p>
          <a:p>
            <a:pPr lvl="1"/>
            <a:r>
              <a:rPr lang="nl-BE" dirty="0" smtClean="0"/>
              <a:t>ACG				ACME</a:t>
            </a:r>
          </a:p>
          <a:p>
            <a:pPr lvl="1"/>
            <a:r>
              <a:rPr lang="nl-BE" dirty="0" smtClean="0"/>
              <a:t>BAV					BERT</a:t>
            </a:r>
          </a:p>
          <a:p>
            <a:pPr lvl="1"/>
            <a:r>
              <a:rPr lang="nl-BE" dirty="0" smtClean="0"/>
              <a:t>DEIN				HAMM</a:t>
            </a:r>
          </a:p>
          <a:p>
            <a:pPr lvl="1"/>
            <a:r>
              <a:rPr lang="nl-BE" dirty="0" smtClean="0"/>
              <a:t>LOOI				RCT</a:t>
            </a:r>
          </a:p>
          <a:p>
            <a:pPr lvl="1"/>
            <a:r>
              <a:rPr lang="nl-BE" dirty="0" smtClean="0"/>
              <a:t>RIEM				SPBO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14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2.2.6 Eindconclusie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165193"/>
            <a:ext cx="7879976" cy="4066680"/>
          </a:xfrm>
        </p:spPr>
        <p:txBody>
          <a:bodyPr/>
          <a:lstStyle/>
          <a:p>
            <a:r>
              <a:rPr lang="nl-BE" dirty="0" smtClean="0"/>
              <a:t>Veel deelname maar kan zeker beter</a:t>
            </a:r>
          </a:p>
          <a:p>
            <a:r>
              <a:rPr lang="nl-BE" dirty="0" smtClean="0"/>
              <a:t>Goede tot zeer goede recreatieve werking bij deelnemers</a:t>
            </a:r>
          </a:p>
          <a:p>
            <a:r>
              <a:rPr lang="nl-BE" dirty="0" smtClean="0"/>
              <a:t>Ruimte voor verbetering: </a:t>
            </a:r>
            <a:r>
              <a:rPr lang="nl-BE" dirty="0" err="1" smtClean="0"/>
              <a:t>oa</a:t>
            </a:r>
            <a:r>
              <a:rPr lang="nl-BE" dirty="0" smtClean="0"/>
              <a:t> door aanpassing aanbod</a:t>
            </a:r>
          </a:p>
          <a:p>
            <a:pPr lvl="1"/>
            <a:r>
              <a:rPr lang="nl-BE" dirty="0" smtClean="0"/>
              <a:t>Steun federatie!</a:t>
            </a:r>
          </a:p>
          <a:p>
            <a:pPr lvl="1"/>
            <a:r>
              <a:rPr lang="nl-BE" dirty="0" smtClean="0"/>
              <a:t>Initiatieven vanuit clubs!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977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895780"/>
            <a:ext cx="8229600" cy="1722727"/>
          </a:xfrm>
        </p:spPr>
        <p:txBody>
          <a:bodyPr/>
          <a:lstStyle/>
          <a:p>
            <a:pPr algn="ctr"/>
            <a:r>
              <a:rPr lang="nl-BE" dirty="0" smtClean="0"/>
              <a:t>Pauze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635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0" y="2151207"/>
            <a:ext cx="7772400" cy="286327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l-NL" sz="5400" dirty="0" smtClean="0">
                <a:ea typeface="+mj-ea"/>
              </a:rPr>
              <a:t>Recreatie</a:t>
            </a:r>
            <a:br>
              <a:rPr lang="nl-NL" sz="5400" dirty="0" smtClean="0">
                <a:ea typeface="+mj-ea"/>
              </a:rPr>
            </a:br>
            <a:r>
              <a:rPr lang="nl-NL" sz="3600" dirty="0" smtClean="0">
                <a:ea typeface="+mj-ea"/>
              </a:rPr>
              <a:t>in de Vlaamse Atletiekliga</a:t>
            </a:r>
            <a:br>
              <a:rPr lang="nl-NL" sz="3600" dirty="0" smtClean="0">
                <a:ea typeface="+mj-ea"/>
              </a:rPr>
            </a:br>
            <a:r>
              <a:rPr lang="nl-NL" sz="3600" dirty="0" smtClean="0">
                <a:solidFill>
                  <a:schemeClr val="bg1"/>
                </a:solidFill>
                <a:ea typeface="+mj-ea"/>
              </a:rPr>
              <a:t>2017-2020</a:t>
            </a:r>
            <a:endParaRPr lang="nl-NL" sz="3600" dirty="0">
              <a:solidFill>
                <a:schemeClr val="bg1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Nieuwe beleidsstructuur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9609" y="2165193"/>
            <a:ext cx="8357191" cy="4066680"/>
          </a:xfrm>
        </p:spPr>
        <p:txBody>
          <a:bodyPr/>
          <a:lstStyle/>
          <a:p>
            <a:pPr marL="0" indent="0" algn="ctr">
              <a:buNone/>
            </a:pPr>
            <a:r>
              <a:rPr lang="nl-BE" b="1" dirty="0" smtClean="0"/>
              <a:t>Raad van Bestuur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329609" y="3342167"/>
            <a:ext cx="215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Beleidscommissie</a:t>
            </a:r>
            <a:br>
              <a:rPr lang="nl-BE" dirty="0" smtClean="0"/>
            </a:br>
            <a:r>
              <a:rPr lang="nl-BE" dirty="0" smtClean="0"/>
              <a:t>Topsport</a:t>
            </a:r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2488018" y="3342167"/>
            <a:ext cx="215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Beleidscommissie</a:t>
            </a:r>
            <a:br>
              <a:rPr lang="nl-BE" dirty="0" smtClean="0"/>
            </a:br>
            <a:r>
              <a:rPr lang="nl-BE" dirty="0" smtClean="0"/>
              <a:t>Competitie</a:t>
            </a:r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4827182" y="3342166"/>
            <a:ext cx="215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Beleidscommissie</a:t>
            </a:r>
            <a:br>
              <a:rPr lang="nl-BE" dirty="0" smtClean="0"/>
            </a:br>
            <a:r>
              <a:rPr lang="nl-BE" dirty="0" smtClean="0"/>
              <a:t>Recreatie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6985590" y="3342167"/>
            <a:ext cx="2158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Beleidscommissie</a:t>
            </a:r>
            <a:br>
              <a:rPr lang="nl-BE" dirty="0" smtClean="0"/>
            </a:br>
            <a:r>
              <a:rPr lang="nl-BE" dirty="0" smtClean="0"/>
              <a:t>Jeugd</a:t>
            </a:r>
            <a:endParaRPr lang="nl-BE" dirty="0"/>
          </a:p>
        </p:txBody>
      </p:sp>
      <p:sp>
        <p:nvSpPr>
          <p:cNvPr id="8" name="PIJL-OMHOOG 7"/>
          <p:cNvSpPr/>
          <p:nvPr/>
        </p:nvSpPr>
        <p:spPr>
          <a:xfrm>
            <a:off x="1105786" y="2743200"/>
            <a:ext cx="303027" cy="5989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OMHOOG 8"/>
          <p:cNvSpPr/>
          <p:nvPr/>
        </p:nvSpPr>
        <p:spPr>
          <a:xfrm>
            <a:off x="7467600" y="2743200"/>
            <a:ext cx="303027" cy="5989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PIJL-OMHOOG 9"/>
          <p:cNvSpPr/>
          <p:nvPr/>
        </p:nvSpPr>
        <p:spPr>
          <a:xfrm>
            <a:off x="5323368" y="2743200"/>
            <a:ext cx="303027" cy="5989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PIJL-OMHOOG 10"/>
          <p:cNvSpPr/>
          <p:nvPr/>
        </p:nvSpPr>
        <p:spPr>
          <a:xfrm>
            <a:off x="3094075" y="2743200"/>
            <a:ext cx="303027" cy="598966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kstvak 11"/>
          <p:cNvSpPr txBox="1"/>
          <p:nvPr/>
        </p:nvSpPr>
        <p:spPr>
          <a:xfrm>
            <a:off x="1823484" y="4412512"/>
            <a:ext cx="5034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Min. 6 leden, </a:t>
            </a:r>
            <a:br>
              <a:rPr lang="nl-BE" dirty="0" smtClean="0"/>
            </a:br>
            <a:r>
              <a:rPr lang="nl-BE" dirty="0" smtClean="0"/>
              <a:t>max. 12 leden</a:t>
            </a:r>
          </a:p>
          <a:p>
            <a:pPr algn="ctr"/>
            <a:endParaRPr lang="nl-BE" dirty="0"/>
          </a:p>
          <a:p>
            <a:pPr algn="ctr"/>
            <a:r>
              <a:rPr lang="nl-BE" dirty="0" smtClean="0"/>
              <a:t>Beslissingsbevoegdheid in hun domein</a:t>
            </a:r>
          </a:p>
          <a:p>
            <a:pPr algn="ctr"/>
            <a:r>
              <a:rPr lang="nl-BE" dirty="0" smtClean="0">
                <a:sym typeface="Wingdings" panose="05000000000000000000" pitchFamily="2" charset="2"/>
              </a:rPr>
              <a:t> tekenen de lijnen uit waarin gewerkt wordt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537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3" y="-740229"/>
            <a:ext cx="8435897" cy="8086629"/>
          </a:xfrm>
        </p:spPr>
      </p:pic>
    </p:spTree>
    <p:extLst>
      <p:ext uri="{BB962C8B-B14F-4D97-AF65-F5344CB8AC3E}">
        <p14:creationId xmlns:p14="http://schemas.microsoft.com/office/powerpoint/2010/main" val="366524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Laagdrempelige Projecten </a:t>
            </a:r>
            <a:br>
              <a:rPr lang="nl-BE" dirty="0" smtClean="0"/>
            </a:br>
            <a:r>
              <a:rPr lang="nl-BE" sz="3600" dirty="0" smtClean="0"/>
              <a:t>2017-2020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623457"/>
            <a:ext cx="7761514" cy="3608416"/>
          </a:xfrm>
        </p:spPr>
        <p:txBody>
          <a:bodyPr/>
          <a:lstStyle/>
          <a:p>
            <a:endParaRPr lang="nl-BE" dirty="0" smtClean="0"/>
          </a:p>
          <a:p>
            <a:r>
              <a:rPr lang="nl-BE" dirty="0" smtClean="0"/>
              <a:t>Project “Loopomlopen”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Recreatiesportfonds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76" y="970316"/>
            <a:ext cx="2969173" cy="125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01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2.1 Project loopomlopen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8" y="1868859"/>
            <a:ext cx="8229601" cy="4066680"/>
          </a:xfrm>
        </p:spPr>
        <p:txBody>
          <a:bodyPr/>
          <a:lstStyle/>
          <a:p>
            <a:r>
              <a:rPr lang="nl-BE" dirty="0" smtClean="0"/>
              <a:t>77 bewegwijzerde omlopen in Vlaanderen</a:t>
            </a:r>
          </a:p>
          <a:p>
            <a:pPr lvl="1"/>
            <a:r>
              <a:rPr lang="nl-BE" dirty="0" smtClean="0"/>
              <a:t>Antwerpen: 23</a:t>
            </a:r>
          </a:p>
          <a:p>
            <a:pPr lvl="1"/>
            <a:r>
              <a:rPr lang="nl-BE" dirty="0" smtClean="0"/>
              <a:t>Vlaams-Brabant: 11</a:t>
            </a:r>
          </a:p>
          <a:p>
            <a:pPr lvl="1"/>
            <a:r>
              <a:rPr lang="nl-BE" dirty="0" smtClean="0"/>
              <a:t>Limburg: 14</a:t>
            </a:r>
          </a:p>
          <a:p>
            <a:pPr lvl="1"/>
            <a:r>
              <a:rPr lang="nl-BE" dirty="0" smtClean="0"/>
              <a:t>Oost-Vlaanderen: 19</a:t>
            </a:r>
          </a:p>
          <a:p>
            <a:pPr lvl="1"/>
            <a:r>
              <a:rPr lang="nl-BE" dirty="0" smtClean="0"/>
              <a:t>West-Vlaanderen: 10</a:t>
            </a:r>
          </a:p>
          <a:p>
            <a:pPr marL="0" lvl="1" indent="0">
              <a:buNone/>
            </a:pPr>
            <a:endParaRPr lang="nl-BE" sz="2400" dirty="0" smtClean="0">
              <a:solidFill>
                <a:srgbClr val="32327D"/>
              </a:solidFill>
            </a:endParaRPr>
          </a:p>
          <a:p>
            <a:pPr marL="0" lvl="1" indent="0">
              <a:buNone/>
            </a:pPr>
            <a:r>
              <a:rPr lang="nl-BE" sz="2400" dirty="0" smtClean="0">
                <a:solidFill>
                  <a:srgbClr val="32327D"/>
                </a:solidFill>
              </a:rPr>
              <a:t>https</a:t>
            </a:r>
            <a:r>
              <a:rPr lang="nl-BE" sz="2400" dirty="0">
                <a:solidFill>
                  <a:srgbClr val="32327D"/>
                </a:solidFill>
              </a:rPr>
              <a:t>://www.atletiek.be/recreatie/running#loopomlopen</a:t>
            </a:r>
          </a:p>
          <a:p>
            <a:pPr marL="0" lvl="1" indent="0">
              <a:buNone/>
            </a:pPr>
            <a:endParaRPr lang="nl-BE" sz="2400" dirty="0" smtClean="0">
              <a:solidFill>
                <a:srgbClr val="32327D"/>
              </a:solidFill>
            </a:endParaRPr>
          </a:p>
          <a:p>
            <a:pPr marL="457200" lvl="1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3483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6" y="-26610"/>
            <a:ext cx="8980714" cy="6351562"/>
          </a:xfrm>
        </p:spPr>
      </p:pic>
    </p:spTree>
    <p:extLst>
      <p:ext uri="{BB962C8B-B14F-4D97-AF65-F5344CB8AC3E}">
        <p14:creationId xmlns:p14="http://schemas.microsoft.com/office/powerpoint/2010/main" val="10865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" y="-36212"/>
            <a:ext cx="9046026" cy="6397754"/>
          </a:xfrm>
        </p:spPr>
      </p:pic>
    </p:spTree>
    <p:extLst>
      <p:ext uri="{BB962C8B-B14F-4D97-AF65-F5344CB8AC3E}">
        <p14:creationId xmlns:p14="http://schemas.microsoft.com/office/powerpoint/2010/main" val="1524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amseAtletiekliga">
  <a:themeElements>
    <a:clrScheme name="Aangepast 1">
      <a:dk1>
        <a:sysClr val="windowText" lastClr="000000"/>
      </a:dk1>
      <a:lt1>
        <a:sysClr val="window" lastClr="FFFFFF"/>
      </a:lt1>
      <a:dk2>
        <a:srgbClr val="32327D"/>
      </a:dk2>
      <a:lt2>
        <a:srgbClr val="D2E6FF"/>
      </a:lt2>
      <a:accent1>
        <a:srgbClr val="E6641E"/>
      </a:accent1>
      <a:accent2>
        <a:srgbClr val="BECD32"/>
      </a:accent2>
      <a:accent3>
        <a:srgbClr val="821E7D"/>
      </a:accent3>
      <a:accent4>
        <a:srgbClr val="FFE10A"/>
      </a:accent4>
      <a:accent5>
        <a:srgbClr val="FFE10A"/>
      </a:accent5>
      <a:accent6>
        <a:srgbClr val="FFE10A"/>
      </a:accent6>
      <a:hlink>
        <a:srgbClr val="4E4E92"/>
      </a:hlink>
      <a:folHlink>
        <a:srgbClr val="800080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VlaamseAtletiekliga</Template>
  <TotalTime>164</TotalTime>
  <Words>416</Words>
  <Application>Microsoft Office PowerPoint</Application>
  <PresentationFormat>Diavoorstelling (4:3)</PresentationFormat>
  <Paragraphs>139</Paragraphs>
  <Slides>28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VlaamseAtletiekliga</vt:lpstr>
      <vt:lpstr>Welkom</vt:lpstr>
      <vt:lpstr>Programma</vt:lpstr>
      <vt:lpstr>Recreatie in de Vlaamse Atletiekliga 2017-2020</vt:lpstr>
      <vt:lpstr>1. Nieuwe beleidsstructuur</vt:lpstr>
      <vt:lpstr>PowerPoint-presentatie</vt:lpstr>
      <vt:lpstr>2. Laagdrempelige Projecten  2017-2020</vt:lpstr>
      <vt:lpstr>2.1 Project loopomlopen</vt:lpstr>
      <vt:lpstr>PowerPoint-presentatie</vt:lpstr>
      <vt:lpstr>PowerPoint-presentatie</vt:lpstr>
      <vt:lpstr>2.1.1 Samenwerking</vt:lpstr>
      <vt:lpstr>2.1.2 Doel</vt:lpstr>
      <vt:lpstr>2.1.3 Noden</vt:lpstr>
      <vt:lpstr>2.1.4 Uitdagingen voor de beleidscommissie</vt:lpstr>
      <vt:lpstr>2.1.5 Timing</vt:lpstr>
      <vt:lpstr>2.2 Recreatiesportfonds evaluatie 2016  wat in 2017?</vt:lpstr>
      <vt:lpstr>2.2.1 Overzicht 2016</vt:lpstr>
      <vt:lpstr>2.2.2 Cijfers</vt:lpstr>
      <vt:lpstr>2.2.2 Cijfers Enkele gemiddelden</vt:lpstr>
      <vt:lpstr>2.2.3 Belangrijkste bevindingen</vt:lpstr>
      <vt:lpstr>2.2.3 Belangrijkste bevindingen</vt:lpstr>
      <vt:lpstr>2.2.4 Aanpassingen 2017</vt:lpstr>
      <vt:lpstr>Website: www.atletiek.be http://www.atletiek.be/club/fondsen#recreatiesportfonds </vt:lpstr>
      <vt:lpstr>2.2.5. Uitreiking labels</vt:lpstr>
      <vt:lpstr>2.2.5. Uitreiking labels</vt:lpstr>
      <vt:lpstr>2.2.5. Uitreiking labels</vt:lpstr>
      <vt:lpstr>2.2.5. Uitreiking labels</vt:lpstr>
      <vt:lpstr>2.2.6 Eindconclusie</vt:lpstr>
      <vt:lpstr>Pauze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Ludwig Peetroons</dc:creator>
  <cp:lastModifiedBy>Liesl</cp:lastModifiedBy>
  <cp:revision>27</cp:revision>
  <dcterms:created xsi:type="dcterms:W3CDTF">2016-08-08T13:18:57Z</dcterms:created>
  <dcterms:modified xsi:type="dcterms:W3CDTF">2017-02-24T06:59:22Z</dcterms:modified>
</cp:coreProperties>
</file>